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0" r:id="rId5"/>
    <p:sldMasterId id="2147483721" r:id="rId6"/>
    <p:sldMasterId id="2147483722" r:id="rId7"/>
    <p:sldMasterId id="2147483723" r:id="rId8"/>
    <p:sldMasterId id="2147483724" r:id="rId9"/>
    <p:sldMasterId id="2147483725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EB2164-6EE3-4B66-8562-870EFEC21A73}">
  <a:tblStyle styleId="{3CEB2164-6EE3-4B66-8562-870EFEC21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1f10a66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41f10a663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90cf3a1b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90cf3a1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f8a8d4cb4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2f8a8d4c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385bdabd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385bdab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39136eef7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39136eef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2f8a8d4cb4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2f8a8d4cb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85bdabd4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85bdabd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86446bfeb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86446bfeb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6446bfeb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6446bfe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9136eef7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9136eef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9136eef7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9136eef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41f72eda48_2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41f72eda48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41f72eda48_2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41f72eda48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1f72eda48_2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41f72eda48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1ee66c32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1ee66c3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1f72eda48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1f72eda4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1f72eda48_2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1f72eda48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1f72eda48_2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1f72eda48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41f72eda48_2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41f72eda48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1f72eda48_2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41f72eda48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41f72eda48_2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41f72eda48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41f72eda48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41f72eda48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1f72eda48_2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41f72eda48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1f72eda48_2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41f72eda48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41f72eda48_2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41f72eda48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41f72eda48_2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41f72eda48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41f72eda48_2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41f72eda48_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1f72eda48_2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1f72eda48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41f72eda48_2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41f72eda48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41f72eda48_2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41f72eda48_2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41f72eda48_2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41f72eda48_2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7" name="Google Shape;7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ba496d6c7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2ba496d6c7_3_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2f78fbff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32f78fbffb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f78fbffb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2f78fbffb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1f10a66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41f10a6631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9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9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9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7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0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0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2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52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2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52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2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5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5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7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9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0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1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1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6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2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3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3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6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6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64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65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65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65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5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65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65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7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7"/>
          <p:cNvSpPr txBox="1"/>
          <p:nvPr>
            <p:ph idx="1" type="subTitle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9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69"/>
          <p:cNvSpPr txBox="1"/>
          <p:nvPr>
            <p:ph idx="1" type="body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0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70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0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1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2"/>
          <p:cNvSpPr txBox="1"/>
          <p:nvPr>
            <p:ph idx="1" type="subTitle"/>
          </p:nvPr>
        </p:nvSpPr>
        <p:spPr>
          <a:xfrm>
            <a:off x="609480" y="273600"/>
            <a:ext cx="109725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3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73"/>
          <p:cNvSpPr txBox="1"/>
          <p:nvPr>
            <p:ph idx="1" type="body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3"/>
          <p:cNvSpPr txBox="1"/>
          <p:nvPr>
            <p:ph idx="2" type="body"/>
          </p:nvPr>
        </p:nvSpPr>
        <p:spPr>
          <a:xfrm>
            <a:off x="623196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73"/>
          <p:cNvSpPr txBox="1"/>
          <p:nvPr>
            <p:ph idx="3" type="body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4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4"/>
          <p:cNvSpPr txBox="1"/>
          <p:nvPr>
            <p:ph idx="1" type="body"/>
          </p:nvPr>
        </p:nvSpPr>
        <p:spPr>
          <a:xfrm>
            <a:off x="609480" y="1604520"/>
            <a:ext cx="53544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4"/>
          <p:cNvSpPr txBox="1"/>
          <p:nvPr>
            <p:ph idx="2" type="body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74"/>
          <p:cNvSpPr txBox="1"/>
          <p:nvPr>
            <p:ph idx="3" type="body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75"/>
          <p:cNvSpPr txBox="1"/>
          <p:nvPr>
            <p:ph idx="1" type="body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75"/>
          <p:cNvSpPr txBox="1"/>
          <p:nvPr>
            <p:ph idx="2" type="body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75"/>
          <p:cNvSpPr txBox="1"/>
          <p:nvPr>
            <p:ph idx="3" type="body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6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76"/>
          <p:cNvSpPr txBox="1"/>
          <p:nvPr>
            <p:ph idx="1" type="body"/>
          </p:nvPr>
        </p:nvSpPr>
        <p:spPr>
          <a:xfrm>
            <a:off x="609480" y="160452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76"/>
          <p:cNvSpPr txBox="1"/>
          <p:nvPr>
            <p:ph idx="2" type="body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7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77"/>
          <p:cNvSpPr txBox="1"/>
          <p:nvPr>
            <p:ph idx="1" type="body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77"/>
          <p:cNvSpPr txBox="1"/>
          <p:nvPr>
            <p:ph idx="2" type="body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77"/>
          <p:cNvSpPr txBox="1"/>
          <p:nvPr>
            <p:ph idx="3" type="body"/>
          </p:nvPr>
        </p:nvSpPr>
        <p:spPr>
          <a:xfrm>
            <a:off x="60948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77"/>
          <p:cNvSpPr txBox="1"/>
          <p:nvPr>
            <p:ph idx="4" type="body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8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78"/>
          <p:cNvSpPr txBox="1"/>
          <p:nvPr>
            <p:ph idx="1" type="body"/>
          </p:nvPr>
        </p:nvSpPr>
        <p:spPr>
          <a:xfrm>
            <a:off x="60948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78"/>
          <p:cNvSpPr txBox="1"/>
          <p:nvPr>
            <p:ph idx="2" type="body"/>
          </p:nvPr>
        </p:nvSpPr>
        <p:spPr>
          <a:xfrm>
            <a:off x="431964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78"/>
          <p:cNvSpPr txBox="1"/>
          <p:nvPr>
            <p:ph idx="3" type="body"/>
          </p:nvPr>
        </p:nvSpPr>
        <p:spPr>
          <a:xfrm>
            <a:off x="8029800" y="160452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78"/>
          <p:cNvSpPr txBox="1"/>
          <p:nvPr>
            <p:ph idx="4" type="body"/>
          </p:nvPr>
        </p:nvSpPr>
        <p:spPr>
          <a:xfrm>
            <a:off x="60948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78"/>
          <p:cNvSpPr txBox="1"/>
          <p:nvPr>
            <p:ph idx="5" type="body"/>
          </p:nvPr>
        </p:nvSpPr>
        <p:spPr>
          <a:xfrm>
            <a:off x="431964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78"/>
          <p:cNvSpPr txBox="1"/>
          <p:nvPr>
            <p:ph idx="6" type="body"/>
          </p:nvPr>
        </p:nvSpPr>
        <p:spPr>
          <a:xfrm>
            <a:off x="8029800" y="3682080"/>
            <a:ext cx="35331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3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white text&#10;&#10;Description automatically generated with low confidence" id="6" name="Google Shape;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760" y="962280"/>
            <a:ext cx="885960" cy="885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7;p1"/>
          <p:cNvCxnSpPr/>
          <p:nvPr/>
        </p:nvCxnSpPr>
        <p:spPr>
          <a:xfrm>
            <a:off x="6090120" y="985320"/>
            <a:ext cx="360" cy="83988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" name="Google Shape;8;p1"/>
          <p:cNvCxnSpPr/>
          <p:nvPr/>
        </p:nvCxnSpPr>
        <p:spPr>
          <a:xfrm>
            <a:off x="8642520" y="985320"/>
            <a:ext cx="360" cy="83988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" name="Google Shape;9;p1"/>
          <p:cNvCxnSpPr/>
          <p:nvPr/>
        </p:nvCxnSpPr>
        <p:spPr>
          <a:xfrm>
            <a:off x="11178720" y="985320"/>
            <a:ext cx="360" cy="83988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" name="Google Shape;10;p1"/>
          <p:cNvSpPr txBox="1"/>
          <p:nvPr>
            <p:ph type="title"/>
          </p:nvPr>
        </p:nvSpPr>
        <p:spPr>
          <a:xfrm>
            <a:off x="1027800" y="2404800"/>
            <a:ext cx="7633800" cy="19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075040" y="1188000"/>
            <a:ext cx="3848400" cy="43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2" type="body"/>
          </p:nvPr>
        </p:nvSpPr>
        <p:spPr>
          <a:xfrm>
            <a:off x="6259320" y="1173960"/>
            <a:ext cx="227772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3" type="body"/>
          </p:nvPr>
        </p:nvSpPr>
        <p:spPr>
          <a:xfrm>
            <a:off x="8786880" y="1173960"/>
            <a:ext cx="221724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4" type="body"/>
          </p:nvPr>
        </p:nvSpPr>
        <p:spPr>
          <a:xfrm>
            <a:off x="1027800" y="4825080"/>
            <a:ext cx="7624800" cy="6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329868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6" name="Google Shape;66;p14"/>
          <p:cNvCxnSpPr/>
          <p:nvPr/>
        </p:nvCxnSpPr>
        <p:spPr>
          <a:xfrm>
            <a:off x="60991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67" name="Google Shape;67;p14"/>
          <p:cNvCxnSpPr/>
          <p:nvPr/>
        </p:nvCxnSpPr>
        <p:spPr>
          <a:xfrm>
            <a:off x="102769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8" name="Google Shape;68;p14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1164384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6684480" y="1447920"/>
            <a:ext cx="4324680" cy="43246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585720" y="1447920"/>
            <a:ext cx="5245200" cy="77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585720" y="2379600"/>
            <a:ext cx="52452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5"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25" name="Google Shape;1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7"/>
          <p:cNvCxnSpPr/>
          <p:nvPr/>
        </p:nvCxnSpPr>
        <p:spPr>
          <a:xfrm>
            <a:off x="329868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7" name="Google Shape;127;p27"/>
          <p:cNvCxnSpPr/>
          <p:nvPr/>
        </p:nvCxnSpPr>
        <p:spPr>
          <a:xfrm>
            <a:off x="60991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8" name="Google Shape;128;p27"/>
          <p:cNvCxnSpPr/>
          <p:nvPr/>
        </p:nvCxnSpPr>
        <p:spPr>
          <a:xfrm>
            <a:off x="102769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9" name="Google Shape;129;p27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27"/>
          <p:cNvCxnSpPr/>
          <p:nvPr/>
        </p:nvCxnSpPr>
        <p:spPr>
          <a:xfrm>
            <a:off x="1164384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2"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585720" y="1447920"/>
            <a:ext cx="11057760" cy="77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3" type="body"/>
          </p:nvPr>
        </p:nvSpPr>
        <p:spPr>
          <a:xfrm>
            <a:off x="585720" y="2379600"/>
            <a:ext cx="11057760" cy="374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4"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F2C68"/>
          </a:solidFill>
          <a:ln cap="flat" cmpd="sng" w="25400">
            <a:solidFill>
              <a:srgbClr val="0B204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0720" y="2643840"/>
            <a:ext cx="1569960" cy="1569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0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38" name="Google Shape;23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3"/>
          <p:cNvCxnSpPr/>
          <p:nvPr/>
        </p:nvCxnSpPr>
        <p:spPr>
          <a:xfrm>
            <a:off x="329868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0" name="Google Shape;240;p53"/>
          <p:cNvCxnSpPr/>
          <p:nvPr/>
        </p:nvCxnSpPr>
        <p:spPr>
          <a:xfrm>
            <a:off x="60991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1" name="Google Shape;241;p53"/>
          <p:cNvCxnSpPr/>
          <p:nvPr/>
        </p:nvCxnSpPr>
        <p:spPr>
          <a:xfrm>
            <a:off x="1027692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2" name="Google Shape;242;p53"/>
          <p:cNvSpPr/>
          <p:nvPr/>
        </p:nvSpPr>
        <p:spPr>
          <a:xfrm>
            <a:off x="10410120" y="532440"/>
            <a:ext cx="671760" cy="305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53"/>
          <p:cNvCxnSpPr/>
          <p:nvPr/>
        </p:nvCxnSpPr>
        <p:spPr>
          <a:xfrm>
            <a:off x="11643840" y="464040"/>
            <a:ext cx="360" cy="58644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4" name="Google Shape;244;p53"/>
          <p:cNvSpPr txBox="1"/>
          <p:nvPr>
            <p:ph idx="1"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53"/>
          <p:cNvSpPr txBox="1"/>
          <p:nvPr>
            <p:ph idx="2"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53"/>
          <p:cNvSpPr txBox="1"/>
          <p:nvPr>
            <p:ph type="title"/>
          </p:nvPr>
        </p:nvSpPr>
        <p:spPr>
          <a:xfrm>
            <a:off x="585720" y="1447920"/>
            <a:ext cx="11057760" cy="77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53"/>
          <p:cNvSpPr txBox="1"/>
          <p:nvPr>
            <p:ph idx="3" type="body"/>
          </p:nvPr>
        </p:nvSpPr>
        <p:spPr>
          <a:xfrm>
            <a:off x="585720" y="2379600"/>
            <a:ext cx="11057760" cy="3744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53"/>
          <p:cNvSpPr txBox="1"/>
          <p:nvPr>
            <p:ph idx="4"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98" name="Google Shape;29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320" y="464400"/>
            <a:ext cx="447840" cy="447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66"/>
          <p:cNvCxnSpPr/>
          <p:nvPr/>
        </p:nvCxnSpPr>
        <p:spPr>
          <a:xfrm>
            <a:off x="3298680" y="464040"/>
            <a:ext cx="300" cy="586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0" name="Google Shape;300;p66"/>
          <p:cNvCxnSpPr/>
          <p:nvPr/>
        </p:nvCxnSpPr>
        <p:spPr>
          <a:xfrm>
            <a:off x="6099120" y="464040"/>
            <a:ext cx="300" cy="586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1" name="Google Shape;301;p66"/>
          <p:cNvCxnSpPr/>
          <p:nvPr/>
        </p:nvCxnSpPr>
        <p:spPr>
          <a:xfrm>
            <a:off x="10276920" y="464040"/>
            <a:ext cx="300" cy="586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2" name="Google Shape;302;p66"/>
          <p:cNvSpPr/>
          <p:nvPr/>
        </p:nvSpPr>
        <p:spPr>
          <a:xfrm>
            <a:off x="10410120" y="532440"/>
            <a:ext cx="671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66"/>
          <p:cNvCxnSpPr/>
          <p:nvPr/>
        </p:nvCxnSpPr>
        <p:spPr>
          <a:xfrm>
            <a:off x="11643840" y="464040"/>
            <a:ext cx="300" cy="58650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4" name="Google Shape;304;p66"/>
          <p:cNvSpPr txBox="1"/>
          <p:nvPr>
            <p:ph idx="1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66"/>
          <p:cNvSpPr txBox="1"/>
          <p:nvPr>
            <p:ph idx="2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66"/>
          <p:cNvSpPr txBox="1"/>
          <p:nvPr>
            <p:ph type="title"/>
          </p:nvPr>
        </p:nvSpPr>
        <p:spPr>
          <a:xfrm>
            <a:off x="585720" y="1447920"/>
            <a:ext cx="11057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66"/>
          <p:cNvSpPr txBox="1"/>
          <p:nvPr>
            <p:ph idx="3" type="body"/>
          </p:nvPr>
        </p:nvSpPr>
        <p:spPr>
          <a:xfrm>
            <a:off x="585720" y="2379600"/>
            <a:ext cx="11057700" cy="3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66"/>
          <p:cNvSpPr txBox="1"/>
          <p:nvPr>
            <p:ph idx="4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hyperlink" Target="https://www.figma.com/design/6Y2PNK09LJRg8CBss3aCPj/Untitled?node-id=0-1&amp;p=f&amp;t=vUNYTn2Bb0ezvs6l-0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9"/>
          <p:cNvSpPr txBox="1"/>
          <p:nvPr>
            <p:ph idx="4294967295" type="title"/>
          </p:nvPr>
        </p:nvSpPr>
        <p:spPr>
          <a:xfrm>
            <a:off x="1027800" y="2404800"/>
            <a:ext cx="7633800" cy="19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43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Обслуживание доверенных лиц ФЛ дистанционно</a:t>
            </a:r>
            <a:endParaRPr b="0" i="0" sz="43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9"/>
          <p:cNvSpPr txBox="1"/>
          <p:nvPr>
            <p:ph idx="4294967295" type="body"/>
          </p:nvPr>
        </p:nvSpPr>
        <p:spPr>
          <a:xfrm>
            <a:off x="2075040" y="1188000"/>
            <a:ext cx="3848400" cy="434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9"/>
          <p:cNvSpPr txBox="1"/>
          <p:nvPr>
            <p:ph idx="4294967295" type="body"/>
          </p:nvPr>
        </p:nvSpPr>
        <p:spPr>
          <a:xfrm>
            <a:off x="6259320" y="1173960"/>
            <a:ext cx="227772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9"/>
          <p:cNvSpPr txBox="1"/>
          <p:nvPr>
            <p:ph idx="4294967295" type="body"/>
          </p:nvPr>
        </p:nvSpPr>
        <p:spPr>
          <a:xfrm>
            <a:off x="8786880" y="1173960"/>
            <a:ext cx="221724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9"/>
          <p:cNvSpPr txBox="1"/>
          <p:nvPr/>
        </p:nvSpPr>
        <p:spPr>
          <a:xfrm>
            <a:off x="1132125" y="4511200"/>
            <a:ext cx="765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F2C68"/>
                </a:solidFill>
              </a:rPr>
              <a:t>Подготовили: </a:t>
            </a:r>
            <a:endParaRPr sz="1600">
              <a:solidFill>
                <a:srgbClr val="0F2C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F2C68"/>
                </a:solidFill>
              </a:rPr>
              <a:t>Нелепова Дарья, Озетмел Теоман, Фадеенкова Екатерина, Чепорев Никита</a:t>
            </a:r>
            <a:endParaRPr sz="1600">
              <a:solidFill>
                <a:srgbClr val="0F2C6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8"/>
          <p:cNvSpPr txBox="1"/>
          <p:nvPr>
            <p:ph type="title"/>
          </p:nvPr>
        </p:nvSpPr>
        <p:spPr>
          <a:xfrm>
            <a:off x="474125" y="1295822"/>
            <a:ext cx="10972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 sz="3000">
                <a:solidFill>
                  <a:srgbClr val="002060"/>
                </a:solidFill>
              </a:rPr>
              <a:t>Нефункциональные требования</a:t>
            </a:r>
            <a:endParaRPr b="1" sz="3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88"/>
          <p:cNvSpPr txBox="1"/>
          <p:nvPr>
            <p:ph idx="1" type="subTitle"/>
          </p:nvPr>
        </p:nvSpPr>
        <p:spPr>
          <a:xfrm>
            <a:off x="474125" y="1991825"/>
            <a:ext cx="10972500" cy="43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Соблюдение ФЗ № 152 «О персональных данных».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Многофакторная аутентификация.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Аудит безопасности перед вводом в эксплуатацию.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Успешная идентификация ≥ 80%.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Среднее время идентификации ≤ 5 минут. </a:t>
            </a:r>
            <a:r>
              <a:rPr baseline="30000" lang="ru-RU">
                <a:solidFill>
                  <a:srgbClr val="002060"/>
                </a:solidFill>
              </a:rPr>
              <a:t>1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Время обработки запроса в 80% случаев завершается в течение 5 минут.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Для 95% пользовательских запросов время отклика не превышает 2 секунд.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Поддержка горизонтального и вертикального масштабирования.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Ежемесячный коэффициент доступности не ниже 99.9%.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Время восстановления при отказе основных компонентов не превышает 2 часов.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Вся кодовая база документирована, модульна и соответствует стандартам разработки.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Система поддерживается службой технической поддержки.</a:t>
            </a:r>
            <a:endParaRPr>
              <a:solidFill>
                <a:srgbClr val="00206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rgbClr val="0E2D69"/>
                </a:solidFill>
              </a:rPr>
              <a:t>1. По данным отраслевого отчёта Accenture Digital Banking Report (2021), оптимальное время прохождения цифровой идентификации в банках и финтех-компаниях составляет от 3 до 5 минут.</a:t>
            </a:r>
            <a:endParaRPr>
              <a:solidFill>
                <a:srgbClr val="00206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D69"/>
              </a:solidFill>
            </a:endParaRPr>
          </a:p>
        </p:txBody>
      </p:sp>
      <p:sp>
        <p:nvSpPr>
          <p:cNvPr id="465" name="Google Shape;465;p88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8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8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9"/>
          <p:cNvSpPr txBox="1"/>
          <p:nvPr/>
        </p:nvSpPr>
        <p:spPr>
          <a:xfrm>
            <a:off x="3214400" y="2827025"/>
            <a:ext cx="11767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6000">
                <a:solidFill>
                  <a:srgbClr val="002060"/>
                </a:solidFill>
              </a:rPr>
              <a:t>Бенчмаркинг</a:t>
            </a:r>
            <a:endParaRPr b="1" sz="7200">
              <a:solidFill>
                <a:srgbClr val="102D69"/>
              </a:solidFill>
            </a:endParaRPr>
          </a:p>
        </p:txBody>
      </p:sp>
      <p:sp>
        <p:nvSpPr>
          <p:cNvPr id="473" name="Google Shape;473;p89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89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89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0"/>
          <p:cNvSpPr txBox="1"/>
          <p:nvPr/>
        </p:nvSpPr>
        <p:spPr>
          <a:xfrm>
            <a:off x="4126175" y="2782500"/>
            <a:ext cx="825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7200">
                <a:solidFill>
                  <a:srgbClr val="102D69"/>
                </a:solidFill>
              </a:rPr>
              <a:t>SWOT</a:t>
            </a:r>
            <a:r>
              <a:rPr b="1" lang="ru-RU" sz="7200">
                <a:solidFill>
                  <a:srgbClr val="102D69"/>
                </a:solidFill>
              </a:rPr>
              <a:t> </a:t>
            </a:r>
            <a:endParaRPr b="1" sz="7200">
              <a:solidFill>
                <a:srgbClr val="102D69"/>
              </a:solidFill>
            </a:endParaRPr>
          </a:p>
        </p:txBody>
      </p:sp>
      <p:sp>
        <p:nvSpPr>
          <p:cNvPr id="481" name="Google Shape;481;p90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90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0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1"/>
          <p:cNvSpPr txBox="1"/>
          <p:nvPr/>
        </p:nvSpPr>
        <p:spPr>
          <a:xfrm>
            <a:off x="400000" y="1537950"/>
            <a:ext cx="1165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E2D69"/>
              </a:solidFill>
            </a:endParaRPr>
          </a:p>
        </p:txBody>
      </p:sp>
      <p:sp>
        <p:nvSpPr>
          <p:cNvPr id="489" name="Google Shape;489;p91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1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1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2" name="Google Shape;492;p91"/>
          <p:cNvGraphicFramePr/>
          <p:nvPr/>
        </p:nvGraphicFramePr>
        <p:xfrm>
          <a:off x="310500" y="11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{3CEB2164-6EE3-4B66-8562-870EFEC21A73}</a:tableStyleId>
              </a:tblPr>
              <a:tblGrid>
                <a:gridCol w="5785500"/>
                <a:gridCol w="5785500"/>
              </a:tblGrid>
              <a:tr h="227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S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Омниканальность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возможность дистанционного обслуживания через колл-центр, чат и личный кабинет.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Высокий уровень безопасности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внедрение механизмов шифрования, аутентификации и проверки полномочий.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Автоматизация процессов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снижение нагрузки на операторов и уменьшение времени обработки запросов (среднее время – 5 минут).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Юридическая сила электронных документов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возможность использования ЭЦП, квалифицированной подписи и электронных меток времени.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W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Зависимость от существующих систем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необходимость интеграции с CRM, документооборотом, внутренними сервисами банка.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Риск отказоустойчивости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Сложный процесс идентификации доверенных лиц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выбор методов идентификации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Ограниченный MVP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фокус только на веб-версии, без приложения.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Высокая стоимость внедрения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затраты на разработку, безопасность, интеграцию и поддержку.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Возможные юридические сложности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с электронными документами.</a:t>
                      </a:r>
                      <a:endParaRPr b="1" sz="12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2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O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Расширение каналов обслуживания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возможность внедрения в мобильное приложение (iOS/Android).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Улучшение безопасности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внедрение биометрии и многофакторной аутентификации.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Дополнительные функции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интеграция с системами лояльности, расширенная аналитика для прогнозирования спроса.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Автоматизация поддержки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использование AI-чата для обработки простых запросов.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Расширение клиентской базы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привлечение новых пользователей за счет удобства дистанционного взаимодействия.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Сокращение затрат на обслуживание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уменьшение нагрузки на колл-центр за счет цифровизации процессов.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T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Киберугрозы и утечки данных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риск мошенничества, утечек персональных данных и атак на систему.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Сложности с масштабированием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необходимость обеспечения стабильной работы при увеличении числа пользователей.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Изменение законодательства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возможные корректировки регуляторных требований.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Конкуренция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другие банки могут внедрять аналогичные решения быстрее или эффективнее.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AutoNum type="arabicPeriod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Низкая вовлеченность клиентов</a:t>
                      </a: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 – возможность отказа доверенных лиц от использования дистанционных каналов из-за сложности аутентификации.</a:t>
                      </a:r>
                      <a:endParaRPr b="1" sz="1200"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2"/>
          <p:cNvSpPr txBox="1"/>
          <p:nvPr/>
        </p:nvSpPr>
        <p:spPr>
          <a:xfrm>
            <a:off x="266400" y="1824700"/>
            <a:ext cx="116592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rgbClr val="0E2D69"/>
                </a:solidFill>
              </a:rPr>
              <a:t>Вывод по SWOT:</a:t>
            </a:r>
            <a:endParaRPr b="1" sz="1700">
              <a:solidFill>
                <a:srgbClr val="0E2D69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0E2D69"/>
                </a:solidFill>
              </a:rPr>
              <a:t>SWOT-анализ показывает, что основными преимуществами системы являются высокая безопасность, омниканальность, автоматизация процессов и юридическая сила электронных документов. Возможности развития включают расширение каналов обслуживания через мобильные приложения, интеграцию дополнительных функций, автоматизацию поддержки и сокращение затрат. Однако реализация сталкивается с зависимостью от </a:t>
            </a:r>
            <a:r>
              <a:rPr b="1" lang="ru-RU" sz="1700">
                <a:solidFill>
                  <a:srgbClr val="0E2D69"/>
                </a:solidFill>
              </a:rPr>
              <a:t>существующих систем, высокой стоимостью внедрения и сложностью идентификации доверенных лиц.</a:t>
            </a:r>
            <a:r>
              <a:rPr lang="ru-RU" sz="1700">
                <a:solidFill>
                  <a:srgbClr val="0E2D69"/>
                </a:solidFill>
              </a:rPr>
              <a:t> Угрозы связаны с киберрисками, изменением законодательства, конкуренцией со стороны других банков и низкой вовлеченностью клиентов при сложных процедурах аутентификации. Для успешной реализации проекта необходимо сосредоточиться на минимизации рисков, повышении устойчивости системы и упрощении процессов для пользователей.</a:t>
            </a:r>
            <a:endParaRPr sz="17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E2D69"/>
              </a:solidFill>
            </a:endParaRPr>
          </a:p>
        </p:txBody>
      </p:sp>
      <p:sp>
        <p:nvSpPr>
          <p:cNvPr id="498" name="Google Shape;498;p92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92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92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3"/>
          <p:cNvSpPr txBox="1"/>
          <p:nvPr/>
        </p:nvSpPr>
        <p:spPr>
          <a:xfrm>
            <a:off x="3714250" y="2782500"/>
            <a:ext cx="825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7200">
                <a:solidFill>
                  <a:srgbClr val="102D69"/>
                </a:solidFill>
              </a:rPr>
              <a:t>PESTEL </a:t>
            </a:r>
            <a:endParaRPr b="1" sz="7200">
              <a:solidFill>
                <a:srgbClr val="102D69"/>
              </a:solidFill>
            </a:endParaRPr>
          </a:p>
        </p:txBody>
      </p:sp>
      <p:sp>
        <p:nvSpPr>
          <p:cNvPr id="506" name="Google Shape;506;p93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93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93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4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4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4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6" name="Google Shape;516;p94"/>
          <p:cNvGraphicFramePr/>
          <p:nvPr/>
        </p:nvGraphicFramePr>
        <p:xfrm>
          <a:off x="201025" y="117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{3CEB2164-6EE3-4B66-8562-870EFEC21A73}</a:tableStyleId>
              </a:tblPr>
              <a:tblGrid>
                <a:gridCol w="813125"/>
                <a:gridCol w="11005975"/>
              </a:tblGrid>
              <a:tr h="92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P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Государственное регулирование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Проект должен соответствовать требованиям Центрального банка РФ и другим регуляторам.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Государственная поддержка цифровизации</a:t>
                      </a:r>
                      <a:br>
                        <a:rPr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Программы поддержки развития дистанционных сервисов в финансовой сфере могут быть полезны для проекта.</a:t>
                      </a:r>
                      <a:endParaRPr b="1" sz="12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E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Рост цифровых финансовых услуг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Рост онлайн-банкинга и количества цифровых транзакций повышает востребованность проекта.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Снижение операционных затрат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Экономия на бумажном документообороте (использование ЭЦП).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11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S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Рост доверия к цифровым услугам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Увеличивается готовность клиентов пользоваться онлайн-банкингом.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Демографические изменения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Молодые клиенты предпочитают онлайн-сервисы.</a:t>
                      </a:r>
                      <a:br>
                        <a:rPr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Пожилые пользователи могут испытывать сложности с цифровыми технологиями → нужна простота интерфейсов.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6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T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Развитие ИТ-инфраструктуры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Поддержка API-интеграций, AI-чатов и автоматизированного анализа данных улучшает сервис.</a:t>
                      </a:r>
                      <a:br>
                        <a:rPr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Возможность биометрической идентификации и многофакторной аутентификации.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Интеграция с банковскими системами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Проект предусматривает интеграцию с CRM, документооборотом, внутренними системами банка.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6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E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10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102D69"/>
                          </a:solidFill>
                        </a:rPr>
                        <a:t>Снижение использования бумаги</a:t>
                      </a:r>
                      <a:br>
                        <a:rPr b="1" lang="ru-RU" sz="1200">
                          <a:solidFill>
                            <a:srgbClr val="102D69"/>
                          </a:solidFill>
                        </a:rPr>
                      </a:br>
                      <a:r>
                        <a:rPr lang="ru-RU" sz="1200">
                          <a:solidFill>
                            <a:srgbClr val="102D69"/>
                          </a:solidFill>
                        </a:rPr>
                        <a:t>Переход на электронные документы и ЭЦП сокращает расход бумаги и улучшает экологическую ситуацию.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6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>
                          <a:solidFill>
                            <a:srgbClr val="0E2D69"/>
                          </a:solidFill>
                        </a:rPr>
                        <a:t>L</a:t>
                      </a:r>
                      <a:endParaRPr b="1" sz="2000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Соответствие законодательству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Проект учитывает требования ФЗ-152 ("О персональных данных") и ФЗ-63 ("Об электронной подписи").</a:t>
                      </a:r>
                      <a:endParaRPr sz="1200">
                        <a:solidFill>
                          <a:srgbClr val="0E2D69"/>
                        </a:solidFill>
                      </a:endParaRPr>
                    </a:p>
                    <a:p>
                      <a:pPr indent="-304800" lvl="0" marL="45720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E2D69"/>
                        </a:buClr>
                        <a:buSzPts val="1200"/>
                        <a:buChar char="●"/>
                      </a:pPr>
                      <a:r>
                        <a:rPr b="1" lang="ru-RU" sz="1200">
                          <a:solidFill>
                            <a:srgbClr val="0E2D69"/>
                          </a:solidFill>
                        </a:rPr>
                        <a:t>Защита прав клиентов</a:t>
                      </a:r>
                      <a:br>
                        <a:rPr b="1" lang="ru-RU" sz="1200">
                          <a:solidFill>
                            <a:srgbClr val="0E2D69"/>
                          </a:solidFill>
                        </a:rPr>
                      </a:br>
                      <a:r>
                        <a:rPr lang="ru-RU" sz="1200">
                          <a:solidFill>
                            <a:srgbClr val="0E2D69"/>
                          </a:solidFill>
                        </a:rPr>
                        <a:t>Обязательное соблюдение норм по безопасности и защите персональных данных.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5"/>
          <p:cNvSpPr txBox="1"/>
          <p:nvPr/>
        </p:nvSpPr>
        <p:spPr>
          <a:xfrm>
            <a:off x="512150" y="1040563"/>
            <a:ext cx="112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1600">
                <a:solidFill>
                  <a:srgbClr val="102D69"/>
                </a:solidFill>
              </a:rPr>
              <a:t>Бенчмаркинг  (сравнение с конкурентами)</a:t>
            </a:r>
            <a:endParaRPr b="1" sz="1600">
              <a:solidFill>
                <a:srgbClr val="102D69"/>
              </a:solidFill>
            </a:endParaRPr>
          </a:p>
        </p:txBody>
      </p:sp>
      <p:sp>
        <p:nvSpPr>
          <p:cNvPr id="522" name="Google Shape;522;p95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95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95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5" name="Google Shape;525;p95"/>
          <p:cNvGraphicFramePr/>
          <p:nvPr/>
        </p:nvGraphicFramePr>
        <p:xfrm>
          <a:off x="795875" y="14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{3CEB2164-6EE3-4B66-8562-870EFEC21A73}</a:tableStyleId>
              </a:tblPr>
              <a:tblGrid>
                <a:gridCol w="3429000"/>
                <a:gridCol w="3429000"/>
                <a:gridCol w="3429000"/>
              </a:tblGrid>
              <a:tr h="38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0E2D69"/>
                          </a:solidFill>
                        </a:rPr>
                        <a:t>Компания-конкурент</a:t>
                      </a:r>
                      <a:endParaRPr b="1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0E2D69"/>
                          </a:solidFill>
                        </a:rPr>
                        <a:t>Сильные стороны</a:t>
                      </a:r>
                      <a:endParaRPr b="1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>
                          <a:solidFill>
                            <a:srgbClr val="0E2D69"/>
                          </a:solidFill>
                        </a:rPr>
                        <a:t>Слабые стороны</a:t>
                      </a:r>
                      <a:endParaRPr b="1"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Т‑Банк (онлайн сервис доверенных лиц)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1.</a:t>
                      </a:r>
                      <a:r>
                        <a:rPr lang="ru-RU">
                          <a:solidFill>
                            <a:srgbClr val="0E2D69"/>
                          </a:solidFill>
                        </a:rPr>
                        <a:t>Полностью дистанционное оформление доверенности – быстрое получение доступа.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2.Интеграция с банковскими и брокерскими счетами.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 3.Удобный и интуитивный интерфейс.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 1.Доступен только для премиальных клиентов с определённым порогом (например, остаток свыше 5 млн руб.).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2.Ограниченность функционала – базовый набор операций без расширенных возможностей.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60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Сбербанк (Сбербанк Онлайн)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1.</a:t>
                      </a:r>
                      <a:r>
                        <a:rPr lang="ru-RU">
                          <a:solidFill>
                            <a:srgbClr val="0E2D69"/>
                          </a:solidFill>
                        </a:rPr>
                        <a:t>Широкая клиентская база и надежная экосистема.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2.Использование биометрической идентификации и современных методов защиты.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3.Высокая стабильность и доверие пользователей.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1.</a:t>
                      </a:r>
                      <a:r>
                        <a:rPr lang="ru-RU">
                          <a:solidFill>
                            <a:srgbClr val="0E2D69"/>
                          </a:solidFill>
                        </a:rPr>
                        <a:t>Сложность интерфейса для новых пользователей.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2.Длительный цикл внедрения новых функций и сервисов.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3.Возможные задержки при интеграции дополнительных каналов обслуживания.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8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ВТБ (дистанционное обслуживание юридических лиц)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 1.Глубокая интеграция с корпоративными системами и опыт дистанционного обслуживания юридических лиц.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2.Надежность и адаптация под крупный бизнес.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1.</a:t>
                      </a:r>
                      <a:r>
                        <a:rPr lang="ru-RU">
                          <a:solidFill>
                            <a:srgbClr val="0E2D69"/>
                          </a:solidFill>
                        </a:rPr>
                        <a:t>Частичная зависимость от традиционных каналов – не полностью омниканальный подход.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0E2D69"/>
                          </a:solidFill>
                        </a:rPr>
                        <a:t>2.Более медленная адаптация к современным цифровым технологиям.</a:t>
                      </a:r>
                      <a:endParaRPr>
                        <a:solidFill>
                          <a:srgbClr val="0E2D6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6"/>
          <p:cNvSpPr txBox="1"/>
          <p:nvPr/>
        </p:nvSpPr>
        <p:spPr>
          <a:xfrm>
            <a:off x="450300" y="1142775"/>
            <a:ext cx="112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1700">
                <a:solidFill>
                  <a:srgbClr val="102D69"/>
                </a:solidFill>
              </a:rPr>
              <a:t>Риски проекта</a:t>
            </a:r>
            <a:endParaRPr b="1" sz="1700">
              <a:solidFill>
                <a:srgbClr val="102D69"/>
              </a:solidFill>
            </a:endParaRPr>
          </a:p>
        </p:txBody>
      </p:sp>
      <p:sp>
        <p:nvSpPr>
          <p:cNvPr id="531" name="Google Shape;531;p96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96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96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4" name="Google Shape;534;p96"/>
          <p:cNvGraphicFramePr/>
          <p:nvPr/>
        </p:nvGraphicFramePr>
        <p:xfrm>
          <a:off x="952500" y="182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{3CEB2164-6EE3-4B66-8562-870EFEC21A73}</a:tableStyleId>
              </a:tblPr>
              <a:tblGrid>
                <a:gridCol w="1005600"/>
                <a:gridCol w="3028525"/>
                <a:gridCol w="2919800"/>
                <a:gridCol w="3333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Незначительные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Умеренные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Критичные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Низкая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Низкая вероятность сбоев в мобильном приложении при авторизации (например, редкие ошибки интерфейса).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</a:t>
                      </a:r>
                      <a:r>
                        <a:rPr lang="ru-RU"/>
                        <a:t>Возможные задержки в проверке цифровых доверенностей из-за начального обучения сотрудников КЦ.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Минимальная вероятность утечки данных из-за устаревших API, если они используются в старой системе.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Средняя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Длительное время загрузки цифровых доверенностей в приложении, но без критического влияния на пользователя.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Ошибки в мониторинге подозрительной активности, которые можно оперативно исправить.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Потенциальные сбои в интеграции с существующими банковскими системами, требующие доработки.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Высокая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/>
                        <a:t>- Умеренные задержки в разработке функционала приложения из-за нехватки ресурсов (например, тестировщиков).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Существенные сложности с адаптацией операторов КЦ к новой системе, что может повлиять на скорость обслуживания.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- Крупные кибератаки на систему удаленной авторизации, приводящие к компрометации данных пользователей и потере доверия к проекту.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7"/>
          <p:cNvSpPr txBox="1"/>
          <p:nvPr/>
        </p:nvSpPr>
        <p:spPr>
          <a:xfrm>
            <a:off x="376000" y="1832100"/>
            <a:ext cx="6782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1700">
                <a:solidFill>
                  <a:srgbClr val="102D69"/>
                </a:solidFill>
              </a:rPr>
              <a:t>Риски проекта являются важным этапом в нашем анализе, матрица читается с правого нижнего угла, где сосредоточена наиболее опасная для проекта зона, в случае реализации этих рисков последствия будут с крайне негативным исходом, среди них как финансовые потери, так и репутационные издержки</a:t>
            </a:r>
            <a:endParaRPr b="1" sz="1700">
              <a:solidFill>
                <a:srgbClr val="102D69"/>
              </a:solidFill>
            </a:endParaRPr>
          </a:p>
        </p:txBody>
      </p:sp>
      <p:sp>
        <p:nvSpPr>
          <p:cNvPr id="540" name="Google Shape;540;p97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97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97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97"/>
          <p:cNvSpPr txBox="1"/>
          <p:nvPr/>
        </p:nvSpPr>
        <p:spPr>
          <a:xfrm>
            <a:off x="4501350" y="4979875"/>
            <a:ext cx="678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1700">
                <a:solidFill>
                  <a:srgbClr val="102D69"/>
                </a:solidFill>
              </a:rPr>
              <a:t>Поэтому следующим этапом будет проработка рисков</a:t>
            </a:r>
            <a:endParaRPr b="1" sz="1700">
              <a:solidFill>
                <a:srgbClr val="102D69"/>
              </a:solidFill>
            </a:endParaRPr>
          </a:p>
        </p:txBody>
      </p:sp>
      <p:cxnSp>
        <p:nvCxnSpPr>
          <p:cNvPr id="544" name="Google Shape;544;p97"/>
          <p:cNvCxnSpPr>
            <a:endCxn id="543" idx="1"/>
          </p:cNvCxnSpPr>
          <p:nvPr/>
        </p:nvCxnSpPr>
        <p:spPr>
          <a:xfrm flipH="1" rot="-5400000">
            <a:off x="3399150" y="4100875"/>
            <a:ext cx="1420200" cy="784200"/>
          </a:xfrm>
          <a:prstGeom prst="curvedConnector2">
            <a:avLst/>
          </a:prstGeom>
          <a:noFill/>
          <a:ln cap="flat" cmpd="sng" w="28575">
            <a:solidFill>
              <a:srgbClr val="0E2D6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0"/>
          <p:cNvSpPr txBox="1"/>
          <p:nvPr>
            <p:ph idx="4294967295" type="body"/>
          </p:nvPr>
        </p:nvSpPr>
        <p:spPr>
          <a:xfrm>
            <a:off x="1388150" y="4579383"/>
            <a:ext cx="2656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0" lang="ru-RU" sz="1200" u="none" cap="none" strike="noStrike">
                <a:solidFill>
                  <a:srgbClr val="0E2D69"/>
                </a:solidFill>
              </a:rPr>
              <a:t>Фадеенкова Екат</a:t>
            </a:r>
            <a:r>
              <a:rPr lang="ru-RU" sz="1200">
                <a:solidFill>
                  <a:srgbClr val="0E2D69"/>
                </a:solidFill>
              </a:rPr>
              <a:t>ер</a:t>
            </a:r>
            <a:r>
              <a:rPr i="0" lang="ru-RU" sz="1200" u="none" cap="none" strike="noStrike">
                <a:solidFill>
                  <a:srgbClr val="0E2D69"/>
                </a:solidFill>
              </a:rPr>
              <a:t>ина </a:t>
            </a:r>
            <a:r>
              <a:rPr lang="ru-RU" sz="1200">
                <a:solidFill>
                  <a:srgbClr val="0E2D69"/>
                </a:solidFill>
              </a:rPr>
              <a:t>Дмитриевна</a:t>
            </a:r>
            <a:endParaRPr i="0" sz="1200" u="none" cap="none" strike="noStrike">
              <a:solidFill>
                <a:srgbClr val="0E2D6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SzPts val="1400"/>
              <a:buNone/>
            </a:pPr>
            <a:r>
              <a:rPr i="0" lang="ru-RU" sz="1200" u="none" cap="none" strike="noStrike">
                <a:solidFill>
                  <a:srgbClr val="0E2D69"/>
                </a:solidFill>
              </a:rPr>
              <a:t> </a:t>
            </a:r>
            <a:endParaRPr i="0" sz="1200" u="none" cap="none" strike="noStrike">
              <a:solidFill>
                <a:srgbClr val="0E2D69"/>
              </a:solidFill>
            </a:endParaRPr>
          </a:p>
        </p:txBody>
      </p:sp>
      <p:sp>
        <p:nvSpPr>
          <p:cNvPr id="371" name="Google Shape;371;p80"/>
          <p:cNvSpPr txBox="1"/>
          <p:nvPr>
            <p:ph idx="4294967295"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80"/>
          <p:cNvSpPr txBox="1"/>
          <p:nvPr>
            <p:ph idx="4294967295"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80"/>
          <p:cNvSpPr txBox="1"/>
          <p:nvPr>
            <p:ph idx="4294967295"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80"/>
          <p:cNvSpPr txBox="1"/>
          <p:nvPr/>
        </p:nvSpPr>
        <p:spPr>
          <a:xfrm>
            <a:off x="4044950" y="4557250"/>
            <a:ext cx="2250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200" u="none" cap="none" strike="noStrike">
                <a:solidFill>
                  <a:srgbClr val="0E2D69"/>
                </a:solidFill>
              </a:rPr>
              <a:t>Нелепова Дарья А</a:t>
            </a:r>
            <a:r>
              <a:rPr lang="ru-RU" sz="1200">
                <a:solidFill>
                  <a:srgbClr val="0E2D69"/>
                </a:solidFill>
              </a:rPr>
              <a:t>лексеевна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375" name="Google Shape;375;p80"/>
          <p:cNvSpPr txBox="1"/>
          <p:nvPr/>
        </p:nvSpPr>
        <p:spPr>
          <a:xfrm>
            <a:off x="6604850" y="4543450"/>
            <a:ext cx="2364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ru-RU" sz="1200" u="none" cap="none" strike="noStrike">
                <a:solidFill>
                  <a:srgbClr val="0E2D69"/>
                </a:solidFill>
              </a:rPr>
              <a:t>Чепорев Никита </a:t>
            </a:r>
            <a:r>
              <a:rPr lang="ru-RU" sz="1200">
                <a:solidFill>
                  <a:srgbClr val="0E2D69"/>
                </a:solidFill>
              </a:rPr>
              <a:t> Леонидович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  <p:pic>
        <p:nvPicPr>
          <p:cNvPr id="376" name="Google Shape;376;p80"/>
          <p:cNvPicPr preferRelativeResize="0"/>
          <p:nvPr/>
        </p:nvPicPr>
        <p:blipFill rotWithShape="1">
          <a:blip r:embed="rId3">
            <a:alphaModFix/>
          </a:blip>
          <a:srcRect b="16926" l="27436" r="0" t="33286"/>
          <a:stretch/>
        </p:blipFill>
        <p:spPr>
          <a:xfrm>
            <a:off x="4161989" y="1917747"/>
            <a:ext cx="1885674" cy="23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0"/>
          <p:cNvPicPr preferRelativeResize="0"/>
          <p:nvPr/>
        </p:nvPicPr>
        <p:blipFill rotWithShape="1">
          <a:blip r:embed="rId4">
            <a:alphaModFix/>
          </a:blip>
          <a:srcRect b="21888" l="22280" r="28458" t="34080"/>
          <a:stretch/>
        </p:blipFill>
        <p:spPr>
          <a:xfrm>
            <a:off x="1634641" y="1908592"/>
            <a:ext cx="1885674" cy="230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80"/>
          <p:cNvPicPr preferRelativeResize="0"/>
          <p:nvPr/>
        </p:nvPicPr>
        <p:blipFill rotWithShape="1">
          <a:blip r:embed="rId5">
            <a:alphaModFix/>
          </a:blip>
          <a:srcRect b="11277" l="10706" r="0" t="14577"/>
          <a:stretch/>
        </p:blipFill>
        <p:spPr>
          <a:xfrm>
            <a:off x="6873063" y="1882586"/>
            <a:ext cx="1885676" cy="23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0"/>
          <p:cNvSpPr txBox="1"/>
          <p:nvPr/>
        </p:nvSpPr>
        <p:spPr>
          <a:xfrm>
            <a:off x="1388153" y="5241749"/>
            <a:ext cx="2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E2D69"/>
                </a:solidFill>
              </a:rPr>
              <a:t>Дизайнер UX/UI</a:t>
            </a:r>
            <a:endParaRPr i="0" sz="1400" u="none" cap="none" strike="noStrike">
              <a:solidFill>
                <a:srgbClr val="0E2D69"/>
              </a:solidFill>
            </a:endParaRPr>
          </a:p>
        </p:txBody>
      </p:sp>
      <p:sp>
        <p:nvSpPr>
          <p:cNvPr id="380" name="Google Shape;380;p80"/>
          <p:cNvSpPr txBox="1"/>
          <p:nvPr/>
        </p:nvSpPr>
        <p:spPr>
          <a:xfrm>
            <a:off x="3604841" y="518546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E2D69"/>
                </a:solidFill>
              </a:rPr>
              <a:t>Бизнес-аналитик</a:t>
            </a:r>
            <a:endParaRPr/>
          </a:p>
        </p:txBody>
      </p:sp>
      <p:sp>
        <p:nvSpPr>
          <p:cNvPr id="381" name="Google Shape;381;p80"/>
          <p:cNvSpPr txBox="1"/>
          <p:nvPr/>
        </p:nvSpPr>
        <p:spPr>
          <a:xfrm>
            <a:off x="6183382" y="51671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E2D69"/>
                </a:solidFill>
              </a:rPr>
              <a:t>Product Manager</a:t>
            </a:r>
            <a:endParaRPr i="0" sz="1400" u="none" cap="none" strike="noStrike">
              <a:solidFill>
                <a:srgbClr val="0E2D69"/>
              </a:solidFill>
            </a:endParaRPr>
          </a:p>
        </p:txBody>
      </p:sp>
      <p:sp>
        <p:nvSpPr>
          <p:cNvPr id="382" name="Google Shape;382;p80"/>
          <p:cNvSpPr txBox="1"/>
          <p:nvPr/>
        </p:nvSpPr>
        <p:spPr>
          <a:xfrm>
            <a:off x="388413" y="1262016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 Наша команда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80"/>
          <p:cNvSpPr txBox="1"/>
          <p:nvPr/>
        </p:nvSpPr>
        <p:spPr>
          <a:xfrm>
            <a:off x="9119826" y="4536550"/>
            <a:ext cx="3387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rgbClr val="0E2D69"/>
                </a:solidFill>
              </a:rPr>
              <a:t>Озтемел Теоман Сердарович</a:t>
            </a:r>
            <a:endParaRPr sz="1200">
              <a:solidFill>
                <a:srgbClr val="0E2D6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2D69"/>
              </a:solidFill>
            </a:endParaRPr>
          </a:p>
        </p:txBody>
      </p:sp>
      <p:sp>
        <p:nvSpPr>
          <p:cNvPr id="384" name="Google Shape;384;p80"/>
          <p:cNvSpPr txBox="1"/>
          <p:nvPr/>
        </p:nvSpPr>
        <p:spPr>
          <a:xfrm>
            <a:off x="3520315" y="592939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E2D69"/>
                </a:solidFill>
              </a:rPr>
              <a:t>Yandex, ML</a:t>
            </a:r>
            <a:endParaRPr i="0" sz="1400" u="none" cap="none" strike="noStrike">
              <a:solidFill>
                <a:srgbClr val="0E2D69"/>
              </a:solidFill>
            </a:endParaRPr>
          </a:p>
        </p:txBody>
      </p:sp>
      <p:sp>
        <p:nvSpPr>
          <p:cNvPr id="385" name="Google Shape;385;p80"/>
          <p:cNvSpPr txBox="1"/>
          <p:nvPr/>
        </p:nvSpPr>
        <p:spPr>
          <a:xfrm>
            <a:off x="6315907" y="599344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-RU" sz="1400" u="none" cap="none" strike="noStrike">
                <a:solidFill>
                  <a:srgbClr val="0E2D69"/>
                </a:solidFill>
              </a:rPr>
              <a:t>Kuper</a:t>
            </a:r>
            <a:endParaRPr i="0" sz="1400" u="none" cap="none" strike="noStrike">
              <a:solidFill>
                <a:srgbClr val="0E2D69"/>
              </a:solidFill>
            </a:endParaRPr>
          </a:p>
        </p:txBody>
      </p:sp>
      <p:sp>
        <p:nvSpPr>
          <p:cNvPr id="386" name="Google Shape;386;p80"/>
          <p:cNvSpPr txBox="1"/>
          <p:nvPr/>
        </p:nvSpPr>
        <p:spPr>
          <a:xfrm>
            <a:off x="9345482" y="5180245"/>
            <a:ext cx="65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none" cap="none" strike="noStrike">
                <a:solidFill>
                  <a:srgbClr val="002060"/>
                </a:solidFill>
              </a:rPr>
              <a:t>Системный аналитик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400" u="none" cap="none" strike="noStrike">
                <a:solidFill>
                  <a:srgbClr val="002060"/>
                </a:solidFill>
              </a:rPr>
              <a:t>      + Разработчик</a:t>
            </a:r>
            <a:endParaRPr i="0" sz="1400" u="none" cap="none" strike="noStrike">
              <a:solidFill>
                <a:srgbClr val="002060"/>
              </a:solidFill>
            </a:endParaRPr>
          </a:p>
        </p:txBody>
      </p:sp>
      <p:pic>
        <p:nvPicPr>
          <p:cNvPr id="387" name="Google Shape;38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45475" y="1737196"/>
            <a:ext cx="1901525" cy="244485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80"/>
          <p:cNvSpPr txBox="1"/>
          <p:nvPr/>
        </p:nvSpPr>
        <p:spPr>
          <a:xfrm>
            <a:off x="265375" y="4523650"/>
            <a:ext cx="7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E2D69"/>
                </a:solidFill>
              </a:rPr>
              <a:t>ФИО</a:t>
            </a:r>
            <a:endParaRPr b="1" sz="1800">
              <a:solidFill>
                <a:srgbClr val="0E2D69"/>
              </a:solidFill>
            </a:endParaRPr>
          </a:p>
        </p:txBody>
      </p:sp>
      <p:sp>
        <p:nvSpPr>
          <p:cNvPr id="389" name="Google Shape;389;p80"/>
          <p:cNvSpPr txBox="1"/>
          <p:nvPr/>
        </p:nvSpPr>
        <p:spPr>
          <a:xfrm>
            <a:off x="265375" y="5167150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rgbClr val="0E2D69"/>
                </a:solidFill>
              </a:rPr>
              <a:t>Позиция в команде</a:t>
            </a:r>
            <a:endParaRPr b="1" sz="1500">
              <a:solidFill>
                <a:srgbClr val="0E2D69"/>
              </a:solidFill>
            </a:endParaRPr>
          </a:p>
        </p:txBody>
      </p:sp>
      <p:sp>
        <p:nvSpPr>
          <p:cNvPr id="390" name="Google Shape;390;p80"/>
          <p:cNvSpPr txBox="1"/>
          <p:nvPr/>
        </p:nvSpPr>
        <p:spPr>
          <a:xfrm>
            <a:off x="265375" y="5993450"/>
            <a:ext cx="2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rgbClr val="0E2D69"/>
                </a:solidFill>
              </a:rPr>
              <a:t>Место </a:t>
            </a:r>
            <a:endParaRPr b="1" sz="1500"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solidFill>
                  <a:srgbClr val="0E2D69"/>
                </a:solidFill>
              </a:rPr>
              <a:t>работы</a:t>
            </a:r>
            <a:endParaRPr b="1" sz="1500">
              <a:solidFill>
                <a:srgbClr val="0E2D69"/>
              </a:solidFill>
            </a:endParaRPr>
          </a:p>
        </p:txBody>
      </p:sp>
      <p:sp>
        <p:nvSpPr>
          <p:cNvPr id="391" name="Google Shape;391;p80"/>
          <p:cNvSpPr txBox="1"/>
          <p:nvPr/>
        </p:nvSpPr>
        <p:spPr>
          <a:xfrm>
            <a:off x="8796228" y="5929392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rgbClr val="0E2D69"/>
                </a:solidFill>
              </a:rPr>
              <a:t>Ассистент по ИАДу</a:t>
            </a:r>
            <a:endParaRPr i="0" sz="1400" u="none" cap="none" strike="noStrike">
              <a:solidFill>
                <a:srgbClr val="0E2D69"/>
              </a:solidFill>
            </a:endParaRPr>
          </a:p>
        </p:txBody>
      </p:sp>
      <p:sp>
        <p:nvSpPr>
          <p:cNvPr id="392" name="Google Shape;392;p80"/>
          <p:cNvSpPr txBox="1"/>
          <p:nvPr/>
        </p:nvSpPr>
        <p:spPr>
          <a:xfrm>
            <a:off x="1512050" y="5993446"/>
            <a:ext cx="2820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0E2D69"/>
                </a:solidFill>
                <a:highlight>
                  <a:schemeClr val="lt1"/>
                </a:highlight>
              </a:rPr>
              <a:t>опыта работы еще нет</a:t>
            </a:r>
            <a:endParaRPr>
              <a:solidFill>
                <a:srgbClr val="0E2D69"/>
              </a:solidFill>
              <a:highlight>
                <a:schemeClr val="lt1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0E2D6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8"/>
          <p:cNvSpPr txBox="1"/>
          <p:nvPr/>
        </p:nvSpPr>
        <p:spPr>
          <a:xfrm>
            <a:off x="373475" y="1910925"/>
            <a:ext cx="31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-RU" sz="1700">
                <a:solidFill>
                  <a:srgbClr val="102D69"/>
                </a:solidFill>
              </a:rPr>
              <a:t>Проработка рисков</a:t>
            </a:r>
            <a:r>
              <a:rPr b="1" lang="ru-RU" sz="1700">
                <a:solidFill>
                  <a:srgbClr val="102D69"/>
                </a:solidFill>
              </a:rPr>
              <a:t> проекта</a:t>
            </a:r>
            <a:endParaRPr b="1" sz="1700">
              <a:solidFill>
                <a:srgbClr val="102D69"/>
              </a:solidFill>
            </a:endParaRPr>
          </a:p>
        </p:txBody>
      </p:sp>
      <p:sp>
        <p:nvSpPr>
          <p:cNvPr id="550" name="Google Shape;550;p98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98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8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98"/>
          <p:cNvSpPr txBox="1"/>
          <p:nvPr/>
        </p:nvSpPr>
        <p:spPr>
          <a:xfrm>
            <a:off x="-517250" y="2357325"/>
            <a:ext cx="48048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E2D69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E2D69"/>
                </a:solidFill>
              </a:rPr>
              <a:t>Критичные:</a:t>
            </a:r>
            <a:endParaRPr b="1" sz="1600">
              <a:solidFill>
                <a:srgbClr val="0E2D6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Кибератаки и утечки данных:</a:t>
            </a:r>
            <a:r>
              <a:rPr lang="ru-RU" sz="1100">
                <a:solidFill>
                  <a:srgbClr val="0E2D69"/>
                </a:solidFill>
              </a:rPr>
              <a:t> Установка систем защиты (WAF, IDS/IPS), шифрование данных, регулярные тесты безопасности.</a:t>
            </a:r>
            <a:endParaRPr sz="1100">
              <a:solidFill>
                <a:srgbClr val="0E2D6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Сбои в интеграции с банковскими системами:</a:t>
            </a:r>
            <a:r>
              <a:rPr lang="ru-RU" sz="1100">
                <a:solidFill>
                  <a:srgbClr val="0E2D69"/>
                </a:solidFill>
              </a:rPr>
              <a:t> Тщательное тестирование API, резервные каналы, оперативная техподдержка.</a:t>
            </a:r>
            <a:endParaRPr sz="1100">
              <a:solidFill>
                <a:srgbClr val="0E2D69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Устаревшие API:</a:t>
            </a:r>
            <a:r>
              <a:rPr lang="ru-RU" sz="1100">
                <a:solidFill>
                  <a:srgbClr val="0E2D69"/>
                </a:solidFill>
              </a:rPr>
              <a:t> Обновление, ограничение доступа, мониторинг работы API.</a:t>
            </a:r>
            <a:endParaRPr sz="1100"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2D69"/>
              </a:solidFill>
            </a:endParaRPr>
          </a:p>
        </p:txBody>
      </p:sp>
      <p:sp>
        <p:nvSpPr>
          <p:cNvPr id="554" name="Google Shape;554;p98"/>
          <p:cNvSpPr txBox="1"/>
          <p:nvPr/>
        </p:nvSpPr>
        <p:spPr>
          <a:xfrm>
            <a:off x="3808600" y="2780175"/>
            <a:ext cx="39879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0E2D69"/>
                </a:solidFill>
              </a:rPr>
              <a:t>Умеренные:</a:t>
            </a:r>
            <a:endParaRPr b="1" sz="16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Сложность адаптации сотрудников:</a:t>
            </a:r>
            <a:r>
              <a:rPr lang="ru-RU" sz="1100">
                <a:solidFill>
                  <a:srgbClr val="0E2D69"/>
                </a:solidFill>
              </a:rPr>
              <a:t> Обучение, тестовая среда, поддержка через горячую линию.</a:t>
            </a:r>
            <a:endParaRPr sz="11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Ошибки в мониторинге:</a:t>
            </a:r>
            <a:r>
              <a:rPr lang="ru-RU" sz="1100">
                <a:solidFill>
                  <a:srgbClr val="0E2D69"/>
                </a:solidFill>
              </a:rPr>
              <a:t> Автоматические алерты, анализ поведения, регулярное тестирование.</a:t>
            </a:r>
            <a:endParaRPr sz="11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Задержки при проверке доверенностей:</a:t>
            </a:r>
            <a:r>
              <a:rPr lang="ru-RU" sz="1100">
                <a:solidFill>
                  <a:srgbClr val="0E2D69"/>
                </a:solidFill>
              </a:rPr>
              <a:t> Оптимизация алгоритмов, автоматизация, увеличение мощности серверов.</a:t>
            </a:r>
            <a:endParaRPr sz="1100"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E2D69"/>
              </a:solidFill>
            </a:endParaRPr>
          </a:p>
        </p:txBody>
      </p:sp>
      <p:sp>
        <p:nvSpPr>
          <p:cNvPr id="555" name="Google Shape;555;p98"/>
          <p:cNvSpPr txBox="1"/>
          <p:nvPr/>
        </p:nvSpPr>
        <p:spPr>
          <a:xfrm>
            <a:off x="7871300" y="2780175"/>
            <a:ext cx="38481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600">
                <a:solidFill>
                  <a:srgbClr val="0E2D69"/>
                </a:solidFill>
              </a:rPr>
              <a:t>Незначительные:</a:t>
            </a:r>
            <a:endParaRPr b="1" sz="16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Задержки разработки:</a:t>
            </a:r>
            <a:r>
              <a:rPr lang="ru-RU" sz="1100">
                <a:solidFill>
                  <a:srgbClr val="0E2D69"/>
                </a:solidFill>
              </a:rPr>
              <a:t> Привлечение ресурсов, аутсорсинг, чёткое планирование.</a:t>
            </a:r>
            <a:endParaRPr sz="11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Медленная загрузка доверенностей:</a:t>
            </a:r>
            <a:r>
              <a:rPr lang="ru-RU" sz="1100">
                <a:solidFill>
                  <a:srgbClr val="0E2D69"/>
                </a:solidFill>
              </a:rPr>
              <a:t> Оптимизация кода, кэширование, нагрузочное тестирование.</a:t>
            </a:r>
            <a:endParaRPr sz="1100">
              <a:solidFill>
                <a:srgbClr val="0E2D6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100">
                <a:solidFill>
                  <a:srgbClr val="0E2D69"/>
                </a:solidFill>
              </a:rPr>
              <a:t>Сбои при авторизации:</a:t>
            </a:r>
            <a:r>
              <a:rPr lang="ru-RU" sz="1100">
                <a:solidFill>
                  <a:srgbClr val="0E2D69"/>
                </a:solidFill>
              </a:rPr>
              <a:t> Регулярное тестирование, оперативное исправление ошибок.</a:t>
            </a:r>
            <a:endParaRPr sz="1100"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9"/>
          <p:cNvSpPr txBox="1"/>
          <p:nvPr/>
        </p:nvSpPr>
        <p:spPr>
          <a:xfrm>
            <a:off x="4873575" y="2896500"/>
            <a:ext cx="42495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E2D69"/>
                </a:solidFill>
              </a:rPr>
              <a:t>BPMN</a:t>
            </a:r>
            <a:endParaRPr b="1" sz="4000"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/>
          </a:p>
        </p:txBody>
      </p:sp>
      <p:sp>
        <p:nvSpPr>
          <p:cNvPr id="561" name="Google Shape;561;p99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99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99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0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0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0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200" y="1133440"/>
            <a:ext cx="7656484" cy="559656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00"/>
          <p:cNvSpPr txBox="1"/>
          <p:nvPr/>
        </p:nvSpPr>
        <p:spPr>
          <a:xfrm>
            <a:off x="594425" y="31383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E2D69"/>
                </a:solidFill>
              </a:rPr>
              <a:t>AS IS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1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01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01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1"/>
          <p:cNvSpPr txBox="1"/>
          <p:nvPr/>
        </p:nvSpPr>
        <p:spPr>
          <a:xfrm>
            <a:off x="228075" y="31383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E2D69"/>
                </a:solidFill>
              </a:rPr>
              <a:t>TO BE</a:t>
            </a:r>
            <a:endParaRPr/>
          </a:p>
        </p:txBody>
      </p:sp>
      <p:pic>
        <p:nvPicPr>
          <p:cNvPr id="581" name="Google Shape;58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125" y="1109040"/>
            <a:ext cx="6106424" cy="559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2"/>
          <p:cNvSpPr txBox="1"/>
          <p:nvPr/>
        </p:nvSpPr>
        <p:spPr>
          <a:xfrm>
            <a:off x="2623450" y="2786000"/>
            <a:ext cx="10921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3600">
                <a:solidFill>
                  <a:srgbClr val="002060"/>
                </a:solidFill>
              </a:rPr>
              <a:t>Архитектурные изменения</a:t>
            </a:r>
            <a:endParaRPr b="1" sz="4800">
              <a:solidFill>
                <a:srgbClr val="102D6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87" name="Google Shape;587;p102"/>
          <p:cNvSpPr txBox="1"/>
          <p:nvPr>
            <p:ph idx="4294967295" type="body"/>
          </p:nvPr>
        </p:nvSpPr>
        <p:spPr>
          <a:xfrm>
            <a:off x="1081920" y="503955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02"/>
          <p:cNvSpPr txBox="1"/>
          <p:nvPr>
            <p:ph idx="4294967295" type="body"/>
          </p:nvPr>
        </p:nvSpPr>
        <p:spPr>
          <a:xfrm>
            <a:off x="3397440" y="511515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2"/>
          <p:cNvSpPr txBox="1"/>
          <p:nvPr>
            <p:ph idx="4294967295" type="body"/>
          </p:nvPr>
        </p:nvSpPr>
        <p:spPr>
          <a:xfrm>
            <a:off x="6198240" y="511515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3"/>
          <p:cNvSpPr txBox="1"/>
          <p:nvPr/>
        </p:nvSpPr>
        <p:spPr>
          <a:xfrm>
            <a:off x="131650" y="1088025"/>
            <a:ext cx="10921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2060"/>
                </a:solidFill>
              </a:rPr>
              <a:t>Архитектурные изменения</a:t>
            </a:r>
            <a:endParaRPr b="1" sz="4800">
              <a:solidFill>
                <a:srgbClr val="102D6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595" name="Google Shape;595;p103"/>
          <p:cNvSpPr txBox="1"/>
          <p:nvPr>
            <p:ph idx="4294967295" type="body"/>
          </p:nvPr>
        </p:nvSpPr>
        <p:spPr>
          <a:xfrm>
            <a:off x="1081920" y="503955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03"/>
          <p:cNvSpPr txBox="1"/>
          <p:nvPr>
            <p:ph idx="4294967295" type="body"/>
          </p:nvPr>
        </p:nvSpPr>
        <p:spPr>
          <a:xfrm>
            <a:off x="3397440" y="511515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3"/>
          <p:cNvSpPr txBox="1"/>
          <p:nvPr>
            <p:ph idx="4294967295" type="body"/>
          </p:nvPr>
        </p:nvSpPr>
        <p:spPr>
          <a:xfrm>
            <a:off x="6198240" y="511515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103" title="Screenshot 2025-03-19 at 22.36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50" y="1860875"/>
            <a:ext cx="5854552" cy="468827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03"/>
          <p:cNvSpPr txBox="1"/>
          <p:nvPr/>
        </p:nvSpPr>
        <p:spPr>
          <a:xfrm>
            <a:off x="9280750" y="6221250"/>
            <a:ext cx="5154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700">
                <a:solidFill>
                  <a:srgbClr val="0E2D69"/>
                </a:solidFill>
              </a:rPr>
              <a:t>Нотация: Archimate 3.0+</a:t>
            </a:r>
            <a:endParaRPr i="1" sz="170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4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04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04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04"/>
          <p:cNvSpPr txBox="1"/>
          <p:nvPr/>
        </p:nvSpPr>
        <p:spPr>
          <a:xfrm>
            <a:off x="131650" y="1088025"/>
            <a:ext cx="1092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2060"/>
                </a:solidFill>
              </a:rPr>
              <a:t>Технологический слой (Technology Layer)</a:t>
            </a:r>
            <a:endParaRPr sz="2200"/>
          </a:p>
        </p:txBody>
      </p:sp>
      <p:pic>
        <p:nvPicPr>
          <p:cNvPr id="608" name="Google Shape;608;p104" title="Screenshot 2025-03-19 at 22.38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0" y="2294275"/>
            <a:ext cx="4370050" cy="4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04" title="Screenshot 2025-03-19 at 22.38.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350" y="2294275"/>
            <a:ext cx="4091812" cy="441132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04"/>
          <p:cNvSpPr txBox="1"/>
          <p:nvPr/>
        </p:nvSpPr>
        <p:spPr>
          <a:xfrm>
            <a:off x="2429525" y="1879775"/>
            <a:ext cx="109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>
                <a:solidFill>
                  <a:srgbClr val="002060"/>
                </a:solidFill>
              </a:rPr>
              <a:t>AS IS</a:t>
            </a:r>
            <a:endParaRPr sz="900"/>
          </a:p>
        </p:txBody>
      </p:sp>
      <p:sp>
        <p:nvSpPr>
          <p:cNvPr id="611" name="Google Shape;611;p104"/>
          <p:cNvSpPr txBox="1"/>
          <p:nvPr/>
        </p:nvSpPr>
        <p:spPr>
          <a:xfrm>
            <a:off x="8392350" y="1879775"/>
            <a:ext cx="109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>
                <a:solidFill>
                  <a:srgbClr val="002060"/>
                </a:solidFill>
              </a:rPr>
              <a:t>TO BE</a:t>
            </a:r>
            <a:endParaRPr b="1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5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05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05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105" title="Screenshot 2025-03-19 at 23.24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527" y="2471425"/>
            <a:ext cx="4312548" cy="39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05" title="Screenshot 2025-03-19 at 23.25.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0" y="2471425"/>
            <a:ext cx="3923460" cy="39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05"/>
          <p:cNvSpPr txBox="1"/>
          <p:nvPr/>
        </p:nvSpPr>
        <p:spPr>
          <a:xfrm>
            <a:off x="131650" y="1088025"/>
            <a:ext cx="1092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2060"/>
                </a:solidFill>
              </a:rPr>
              <a:t>  Слой данных </a:t>
            </a:r>
            <a:r>
              <a:rPr b="1" lang="ru-RU" sz="3600">
                <a:solidFill>
                  <a:srgbClr val="002060"/>
                </a:solidFill>
              </a:rPr>
              <a:t>(</a:t>
            </a:r>
            <a:r>
              <a:rPr b="1" lang="ru-RU" sz="3600">
                <a:solidFill>
                  <a:srgbClr val="002060"/>
                </a:solidFill>
              </a:rPr>
              <a:t>Information Structure</a:t>
            </a:r>
            <a:r>
              <a:rPr b="1" lang="ru-RU" sz="3600">
                <a:solidFill>
                  <a:srgbClr val="002060"/>
                </a:solidFill>
              </a:rPr>
              <a:t>)</a:t>
            </a:r>
            <a:endParaRPr sz="2200"/>
          </a:p>
        </p:txBody>
      </p:sp>
      <p:sp>
        <p:nvSpPr>
          <p:cNvPr id="622" name="Google Shape;622;p105"/>
          <p:cNvSpPr txBox="1"/>
          <p:nvPr/>
        </p:nvSpPr>
        <p:spPr>
          <a:xfrm>
            <a:off x="1818950" y="1958375"/>
            <a:ext cx="109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>
                <a:solidFill>
                  <a:srgbClr val="002060"/>
                </a:solidFill>
              </a:rPr>
              <a:t>AS IS</a:t>
            </a:r>
            <a:endParaRPr sz="900"/>
          </a:p>
        </p:txBody>
      </p:sp>
      <p:sp>
        <p:nvSpPr>
          <p:cNvPr id="623" name="Google Shape;623;p105"/>
          <p:cNvSpPr txBox="1"/>
          <p:nvPr/>
        </p:nvSpPr>
        <p:spPr>
          <a:xfrm>
            <a:off x="7928325" y="1958375"/>
            <a:ext cx="109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>
                <a:solidFill>
                  <a:srgbClr val="002060"/>
                </a:solidFill>
              </a:rPr>
              <a:t>TO BE</a:t>
            </a:r>
            <a:endParaRPr b="1"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/>
        </p:nvSpPr>
        <p:spPr>
          <a:xfrm>
            <a:off x="386950" y="1148800"/>
            <a:ext cx="635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>
                <a:solidFill>
                  <a:srgbClr val="0E2D69"/>
                </a:solidFill>
              </a:rPr>
              <a:t>Прототип сайта в Фигме </a:t>
            </a:r>
            <a:endParaRPr b="1" sz="2300">
              <a:solidFill>
                <a:srgbClr val="0E2D69"/>
              </a:solidFill>
            </a:endParaRPr>
          </a:p>
        </p:txBody>
      </p:sp>
      <p:pic>
        <p:nvPicPr>
          <p:cNvPr id="629" name="Google Shape;629;p106" title="Screenshot 2025-03-19 at 22.29.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50" y="2314250"/>
            <a:ext cx="5755448" cy="338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6" title="Screenshot 2025-03-19 at 22.32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723" y="2836325"/>
            <a:ext cx="5744804" cy="233663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6"/>
          <p:cNvSpPr txBox="1"/>
          <p:nvPr/>
        </p:nvSpPr>
        <p:spPr>
          <a:xfrm>
            <a:off x="1674975" y="1806350"/>
            <a:ext cx="312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100">
                <a:solidFill>
                  <a:srgbClr val="0E2D69"/>
                </a:solidFill>
              </a:rPr>
              <a:t>готовый прототип</a:t>
            </a:r>
            <a:endParaRPr b="1" sz="2100">
              <a:solidFill>
                <a:srgbClr val="0E2D69"/>
              </a:solidFill>
            </a:endParaRPr>
          </a:p>
        </p:txBody>
      </p:sp>
      <p:sp>
        <p:nvSpPr>
          <p:cNvPr id="632" name="Google Shape;632;p106"/>
          <p:cNvSpPr txBox="1"/>
          <p:nvPr/>
        </p:nvSpPr>
        <p:spPr>
          <a:xfrm>
            <a:off x="8090000" y="2256450"/>
            <a:ext cx="312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100">
                <a:solidFill>
                  <a:srgbClr val="0E2D69"/>
                </a:solidFill>
              </a:rPr>
              <a:t>Воркфлоу</a:t>
            </a:r>
            <a:endParaRPr b="1" sz="2100">
              <a:solidFill>
                <a:srgbClr val="0E2D69"/>
              </a:solidFill>
            </a:endParaRPr>
          </a:p>
        </p:txBody>
      </p:sp>
      <p:sp>
        <p:nvSpPr>
          <p:cNvPr id="633" name="Google Shape;633;p106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6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6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6">
            <a:hlinkClick r:id="rId5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7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7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7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107" title="Screenshot 2025-03-19 at 22.30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900" y="1445975"/>
            <a:ext cx="8482002" cy="490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7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1"/>
          <p:cNvSpPr txBox="1"/>
          <p:nvPr>
            <p:ph idx="4294967295" type="body"/>
          </p:nvPr>
        </p:nvSpPr>
        <p:spPr>
          <a:xfrm>
            <a:off x="1143720" y="541080"/>
            <a:ext cx="1901520" cy="4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1"/>
          <p:cNvSpPr txBox="1"/>
          <p:nvPr>
            <p:ph idx="4294967295" type="body"/>
          </p:nvPr>
        </p:nvSpPr>
        <p:spPr>
          <a:xfrm>
            <a:off x="34592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1"/>
          <p:cNvSpPr txBox="1"/>
          <p:nvPr>
            <p:ph idx="4294967295" type="title"/>
          </p:nvPr>
        </p:nvSpPr>
        <p:spPr>
          <a:xfrm>
            <a:off x="585720" y="2376000"/>
            <a:ext cx="1105776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300">
                <a:solidFill>
                  <a:srgbClr val="0E2D69"/>
                </a:solidFill>
              </a:rPr>
              <a:t>Дата:</a:t>
            </a:r>
            <a:r>
              <a:rPr lang="ru-RU" sz="1300">
                <a:solidFill>
                  <a:srgbClr val="0E2D69"/>
                </a:solidFill>
              </a:rPr>
              <a:t> 24 января, 17:00 UTC+3</a:t>
            </a:r>
            <a:endParaRPr sz="1300">
              <a:solidFill>
                <a:srgbClr val="0E2D6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300">
                <a:solidFill>
                  <a:srgbClr val="0E2D69"/>
                </a:solidFill>
              </a:rPr>
              <a:t>Вопросы и ответы:</a:t>
            </a:r>
            <a:endParaRPr b="1" sz="1300">
              <a:solidFill>
                <a:srgbClr val="0E2D6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AutoNum type="arabicPeriod"/>
            </a:pPr>
            <a:r>
              <a:rPr b="1" lang="ru-RU" sz="1300">
                <a:solidFill>
                  <a:srgbClr val="0E2D69"/>
                </a:solidFill>
              </a:rPr>
              <a:t>Вопрос:</a:t>
            </a:r>
            <a:r>
              <a:rPr lang="ru-RU" sz="1300">
                <a:solidFill>
                  <a:srgbClr val="0E2D69"/>
                </a:solidFill>
              </a:rPr>
              <a:t> Какая цель и задача проекта?</a:t>
            </a:r>
            <a:br>
              <a:rPr lang="ru-RU" sz="1300">
                <a:solidFill>
                  <a:srgbClr val="0E2D69"/>
                </a:solidFill>
              </a:rPr>
            </a:br>
            <a:r>
              <a:rPr b="1" lang="ru-RU" sz="1300">
                <a:solidFill>
                  <a:srgbClr val="0E2D69"/>
                </a:solidFill>
              </a:rPr>
              <a:t>Ответ:</a:t>
            </a:r>
            <a:r>
              <a:rPr lang="ru-RU" sz="1300">
                <a:solidFill>
                  <a:srgbClr val="0E2D69"/>
                </a:solidFill>
              </a:rPr>
              <a:t> Введение дистанционного обслуживания доверенных лиц, поскольку конкуренты уже внедряют или планируют внедрять эту функцию, чтобы не отставать.</a:t>
            </a:r>
            <a:endParaRPr sz="1300">
              <a:solidFill>
                <a:srgbClr val="0E2D6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AutoNum type="arabicPeriod"/>
            </a:pPr>
            <a:r>
              <a:rPr b="1" lang="ru-RU" sz="1300">
                <a:solidFill>
                  <a:srgbClr val="0E2D69"/>
                </a:solidFill>
              </a:rPr>
              <a:t>Вопрос:</a:t>
            </a:r>
            <a:r>
              <a:rPr lang="ru-RU" sz="1300">
                <a:solidFill>
                  <a:srgbClr val="0E2D69"/>
                </a:solidFill>
              </a:rPr>
              <a:t> Какие действия доверенное лицо может выполнять через дистанционные каналы?</a:t>
            </a:r>
            <a:br>
              <a:rPr lang="ru-RU" sz="1300">
                <a:solidFill>
                  <a:srgbClr val="0E2D69"/>
                </a:solidFill>
              </a:rPr>
            </a:br>
            <a:r>
              <a:rPr b="1" lang="ru-RU" sz="1300">
                <a:solidFill>
                  <a:srgbClr val="0E2D69"/>
                </a:solidFill>
              </a:rPr>
              <a:t>Ответ:</a:t>
            </a:r>
            <a:r>
              <a:rPr lang="ru-RU" sz="1300">
                <a:solidFill>
                  <a:srgbClr val="0E2D69"/>
                </a:solidFill>
              </a:rPr>
              <a:t> Широкий спектр действий — практически любые, за исключением подписания документов с ЭЦП.</a:t>
            </a:r>
            <a:endParaRPr sz="1300">
              <a:solidFill>
                <a:srgbClr val="0E2D6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AutoNum type="arabicPeriod"/>
            </a:pPr>
            <a:r>
              <a:rPr b="1" lang="ru-RU" sz="1300">
                <a:solidFill>
                  <a:srgbClr val="0E2D69"/>
                </a:solidFill>
              </a:rPr>
              <a:t>Вопрос:</a:t>
            </a:r>
            <a:r>
              <a:rPr lang="ru-RU" sz="1300">
                <a:solidFill>
                  <a:srgbClr val="0E2D69"/>
                </a:solidFill>
              </a:rPr>
              <a:t> Каким образом доверенные лица будут осуществлять доступ?</a:t>
            </a:r>
            <a:br>
              <a:rPr lang="ru-RU" sz="1300">
                <a:solidFill>
                  <a:srgbClr val="0E2D69"/>
                </a:solidFill>
              </a:rPr>
            </a:br>
            <a:r>
              <a:rPr b="1" lang="ru-RU" sz="1300">
                <a:solidFill>
                  <a:srgbClr val="0E2D69"/>
                </a:solidFill>
              </a:rPr>
              <a:t>Ответ:</a:t>
            </a:r>
            <a:r>
              <a:rPr lang="ru-RU" sz="1300">
                <a:solidFill>
                  <a:srgbClr val="0E2D69"/>
                </a:solidFill>
              </a:rPr>
              <a:t> Через логин, пароль и смс-подтверждение.</a:t>
            </a:r>
            <a:endParaRPr sz="1300">
              <a:solidFill>
                <a:srgbClr val="0E2D6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AutoNum type="arabicPeriod"/>
            </a:pPr>
            <a:r>
              <a:rPr b="1" lang="ru-RU" sz="1300">
                <a:solidFill>
                  <a:srgbClr val="0E2D69"/>
                </a:solidFill>
              </a:rPr>
              <a:t>Вопрос:</a:t>
            </a:r>
            <a:r>
              <a:rPr lang="ru-RU" sz="1300">
                <a:solidFill>
                  <a:srgbClr val="0E2D69"/>
                </a:solidFill>
              </a:rPr>
              <a:t> Что уже есть у Альфа-банка, что не требует дополнительных работ в проекте?</a:t>
            </a:r>
            <a:br>
              <a:rPr lang="ru-RU" sz="1300">
                <a:solidFill>
                  <a:srgbClr val="0E2D69"/>
                </a:solidFill>
              </a:rPr>
            </a:br>
            <a:r>
              <a:rPr b="1" lang="ru-RU" sz="1300">
                <a:solidFill>
                  <a:srgbClr val="0E2D69"/>
                </a:solidFill>
              </a:rPr>
              <a:t>Ответ:</a:t>
            </a:r>
            <a:r>
              <a:rPr lang="ru-RU" sz="1300">
                <a:solidFill>
                  <a:srgbClr val="0E2D69"/>
                </a:solidFill>
              </a:rPr>
              <a:t> Собственная база данных, серверные мощности и перечень доверенных лиц.</a:t>
            </a:r>
            <a:endParaRPr sz="1300">
              <a:solidFill>
                <a:srgbClr val="0E2D6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rgbClr val="0E2D69"/>
              </a:solidFill>
            </a:endParaRPr>
          </a:p>
        </p:txBody>
      </p:sp>
      <p:sp>
        <p:nvSpPr>
          <p:cNvPr id="400" name="Google Shape;400;p81"/>
          <p:cNvSpPr txBox="1"/>
          <p:nvPr>
            <p:ph idx="4294967295" type="body"/>
          </p:nvPr>
        </p:nvSpPr>
        <p:spPr>
          <a:xfrm>
            <a:off x="6260040" y="548640"/>
            <a:ext cx="2069640" cy="407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1"/>
          <p:cNvSpPr txBox="1"/>
          <p:nvPr/>
        </p:nvSpPr>
        <p:spPr>
          <a:xfrm>
            <a:off x="459495" y="1440000"/>
            <a:ext cx="9172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ru-RU" sz="2600">
                <a:solidFill>
                  <a:srgbClr val="002060"/>
                </a:solidFill>
              </a:rPr>
              <a:t>Протокол со встречи со </a:t>
            </a:r>
            <a:r>
              <a:rPr b="1" lang="ru-RU" sz="2600">
                <a:solidFill>
                  <a:srgbClr val="002060"/>
                </a:solidFill>
              </a:rPr>
              <a:t>стейкхолдером</a:t>
            </a:r>
            <a:endParaRPr b="1" i="0" sz="2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08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08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108" title="Screenshot 2025-03-19 at 22.30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175" y="1086790"/>
            <a:ext cx="9779651" cy="5596558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8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9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09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09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109" title="Screenshot 2025-03-19 at 22.30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88" y="1086790"/>
            <a:ext cx="9639828" cy="559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9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0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10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10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110" title="Screenshot 2025-03-19 at 22.30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00" y="1109040"/>
            <a:ext cx="972159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0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1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11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11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111" title="Screenshot 2025-03-19 at 22.30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00" y="1064540"/>
            <a:ext cx="9746391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11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2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12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12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p112" title="Screenshot 2025-03-19 at 22.30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00" y="1109040"/>
            <a:ext cx="9750811" cy="559655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12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13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13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13" title="Screenshot 2025-03-19 at 22.30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13" y="1109040"/>
            <a:ext cx="9681571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13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4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14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14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114" title="Screenshot 2025-03-19 at 22.30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13" y="1131290"/>
            <a:ext cx="9904777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4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5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15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15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115" title="Screenshot 2025-03-19 at 22.30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388" y="1109040"/>
            <a:ext cx="958123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15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16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16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16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116" title="Screenshot 2025-03-19 at 22.31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150" y="1109040"/>
            <a:ext cx="9667705" cy="559656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16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7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17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17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17" title="Screenshot 2025-03-19 at 22.31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00" y="1131290"/>
            <a:ext cx="9748191" cy="559656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17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2"/>
          <p:cNvSpPr txBox="1"/>
          <p:nvPr>
            <p:ph idx="1" type="subTitle"/>
          </p:nvPr>
        </p:nvSpPr>
        <p:spPr>
          <a:xfrm>
            <a:off x="451210" y="1930874"/>
            <a:ext cx="98589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rgbClr val="002060"/>
                </a:solidFill>
              </a:rPr>
              <a:t>Разработать омниканальный сервис для дистанционного обслуживания доверенных лиц через колл-центр, чат и личный кабинет, обеспечивая 80% успешных идентификаций, среднее время обработки 5 минут и </a:t>
            </a:r>
            <a:r>
              <a:rPr lang="ru-RU">
                <a:solidFill>
                  <a:srgbClr val="002060"/>
                </a:solidFill>
              </a:rPr>
              <a:t>удовлетворенность</a:t>
            </a:r>
            <a:r>
              <a:rPr lang="ru-RU">
                <a:solidFill>
                  <a:srgbClr val="002060"/>
                </a:solidFill>
              </a:rPr>
              <a:t> пользователей от 90%. В проекте участвует межфункциональная команда, выделен бюджет на разработку и интеграцию. Сервис соответствует стратегии компании по развитию дистанционных каналов и требованиям законодательства. Завершение прототипирования запланировано на Q1 2025.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07" name="Google Shape;407;p82"/>
          <p:cNvSpPr txBox="1"/>
          <p:nvPr/>
        </p:nvSpPr>
        <p:spPr>
          <a:xfrm>
            <a:off x="451190" y="1088297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5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SMART</a:t>
            </a:r>
            <a:endParaRPr b="0" i="0" sz="5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2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2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2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8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18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18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p118" title="Screenshot 2025-03-19 at 22.31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75" y="1086790"/>
            <a:ext cx="9727840" cy="559656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18">
            <a:hlinkClick r:id="rId4"/>
          </p:cNvPr>
          <p:cNvSpPr/>
          <p:nvPr/>
        </p:nvSpPr>
        <p:spPr>
          <a:xfrm>
            <a:off x="11212400" y="6034875"/>
            <a:ext cx="598500" cy="610500"/>
          </a:xfrm>
          <a:prstGeom prst="cube">
            <a:avLst>
              <a:gd fmla="val 25000" name="adj"/>
            </a:avLst>
          </a:prstGeom>
          <a:solidFill>
            <a:srgbClr val="0E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3"/>
          <p:cNvSpPr txBox="1"/>
          <p:nvPr>
            <p:ph type="title"/>
          </p:nvPr>
        </p:nvSpPr>
        <p:spPr>
          <a:xfrm>
            <a:off x="474125" y="847017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4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Задачи проекта</a:t>
            </a:r>
            <a:endParaRPr b="1" sz="4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3"/>
          <p:cNvSpPr txBox="1"/>
          <p:nvPr>
            <p:ph idx="1" type="subTitle"/>
          </p:nvPr>
        </p:nvSpPr>
        <p:spPr>
          <a:xfrm>
            <a:off x="474125" y="1991825"/>
            <a:ext cx="11245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14300" lvl="0" marL="360000" rtl="0" algn="just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</a:t>
            </a:r>
            <a:r>
              <a:rPr lang="ru-RU">
                <a:solidFill>
                  <a:srgbClr val="002060"/>
                </a:solidFill>
              </a:rPr>
              <a:t>Сбор и анализ требований законодательства и нормативов</a:t>
            </a:r>
            <a:r>
              <a:rPr lang="ru-RU">
                <a:solidFill>
                  <a:srgbClr val="002060"/>
                </a:solidFill>
              </a:rPr>
              <a:t>.</a:t>
            </a:r>
            <a:endParaRPr/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</a:t>
            </a:r>
            <a:r>
              <a:rPr lang="ru-RU">
                <a:solidFill>
                  <a:srgbClr val="002060"/>
                </a:solidFill>
              </a:rPr>
              <a:t>Определение бизнес-процессов и пользовательских сценариев</a:t>
            </a:r>
            <a:r>
              <a:rPr lang="ru-RU">
                <a:solidFill>
                  <a:srgbClr val="002060"/>
                </a:solidFill>
              </a:rPr>
              <a:t>.</a:t>
            </a:r>
            <a:endParaRPr/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Формирование требований к идентификации, аутентификации и проверке полномочий.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</a:t>
            </a:r>
            <a:r>
              <a:rPr lang="ru-RU">
                <a:solidFill>
                  <a:srgbClr val="002060"/>
                </a:solidFill>
              </a:rPr>
              <a:t>Разработка IT-архитектуры и интеграция с существующими системами.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Создание интерфейсов для операторов колл-центра и клиентов в чатах/на сайте.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Обеспечение правовой силы электронных документов и электронных подписей.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Настройка процессов мониторинга, логирования и аудита.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Проведение тестирования и пилотного запуска.</a:t>
            </a:r>
            <a:endParaRPr>
              <a:solidFill>
                <a:srgbClr val="002060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02060"/>
                </a:solidFill>
              </a:rPr>
              <a:t> Обучение сотрудников и формирование инструкций.</a:t>
            </a:r>
            <a:endParaRPr>
              <a:solidFill>
                <a:srgbClr val="0E2D69"/>
              </a:solidFill>
            </a:endParaRPr>
          </a:p>
          <a:p>
            <a:pPr indent="-114300" lvl="0" marL="360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AutoNum type="arabicPeriod"/>
            </a:pPr>
            <a:r>
              <a:rPr lang="ru-RU">
                <a:solidFill>
                  <a:srgbClr val="0E2D69"/>
                </a:solidFill>
              </a:rPr>
              <a:t> Масштабирование и поддержка.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417" name="Google Shape;417;p83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3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3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 txBox="1"/>
          <p:nvPr>
            <p:ph type="title"/>
          </p:nvPr>
        </p:nvSpPr>
        <p:spPr>
          <a:xfrm>
            <a:off x="692900" y="1209225"/>
            <a:ext cx="67944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3400">
                <a:solidFill>
                  <a:srgbClr val="002060"/>
                </a:solidFill>
              </a:rPr>
              <a:t>Границы проекта</a:t>
            </a:r>
            <a:endParaRPr b="1" sz="34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b="1" lang="ru-RU" sz="3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3400">
              <a:solidFill>
                <a:srgbClr val="002060"/>
              </a:solidFill>
            </a:endParaRPr>
          </a:p>
        </p:txBody>
      </p:sp>
      <p:sp>
        <p:nvSpPr>
          <p:cNvPr id="425" name="Google Shape;425;p84"/>
          <p:cNvSpPr txBox="1"/>
          <p:nvPr/>
        </p:nvSpPr>
        <p:spPr>
          <a:xfrm>
            <a:off x="540550" y="2856350"/>
            <a:ext cx="49884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Моделируем бизнес-процессы</a:t>
            </a:r>
            <a:r>
              <a:rPr lang="ru-RU" sz="1600">
                <a:solidFill>
                  <a:srgbClr val="0E2D69"/>
                </a:solidFill>
              </a:rPr>
              <a:t>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Создаем прототип сайта.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Разрабатываем методологию и регламенты.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Планируем и координируем.</a:t>
            </a:r>
            <a:endParaRPr sz="1600">
              <a:solidFill>
                <a:srgbClr val="0E2D69"/>
              </a:solidFill>
            </a:endParaRPr>
          </a:p>
        </p:txBody>
      </p:sp>
      <p:sp>
        <p:nvSpPr>
          <p:cNvPr id="426" name="Google Shape;426;p84"/>
          <p:cNvSpPr txBox="1"/>
          <p:nvPr/>
        </p:nvSpPr>
        <p:spPr>
          <a:xfrm>
            <a:off x="625406" y="2226050"/>
            <a:ext cx="490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0E2D69"/>
                </a:solidFill>
              </a:rPr>
              <a:t>То, что мы </a:t>
            </a:r>
            <a:r>
              <a:rPr b="1" lang="ru-RU" sz="2400">
                <a:solidFill>
                  <a:srgbClr val="0E2D69"/>
                </a:solidFill>
              </a:rPr>
              <a:t>делаем</a:t>
            </a:r>
            <a:endParaRPr b="1" i="0" sz="2400" u="none" cap="none" strike="noStrike">
              <a:solidFill>
                <a:srgbClr val="0E2D69"/>
              </a:solidFill>
            </a:endParaRPr>
          </a:p>
        </p:txBody>
      </p:sp>
      <p:sp>
        <p:nvSpPr>
          <p:cNvPr id="427" name="Google Shape;427;p84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4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4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4"/>
          <p:cNvSpPr txBox="1"/>
          <p:nvPr/>
        </p:nvSpPr>
        <p:spPr>
          <a:xfrm>
            <a:off x="6096050" y="2856350"/>
            <a:ext cx="55554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Не ведем полноценную разработку.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Не осуществляем внедрение в продакшн.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Не проводим сертификацию и прочие процедуры, характерные для промышленной эксплуатации.</a:t>
            </a:r>
            <a:endParaRPr sz="1600">
              <a:solidFill>
                <a:srgbClr val="0E2D69"/>
              </a:solidFill>
            </a:endParaRPr>
          </a:p>
          <a:p>
            <a:pPr indent="-330200" lvl="0" marL="457200" rtl="0" algn="l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AutoNum type="arabicPeriod"/>
            </a:pPr>
            <a:r>
              <a:rPr lang="ru-RU" sz="1600">
                <a:solidFill>
                  <a:srgbClr val="0E2D69"/>
                </a:solidFill>
              </a:rPr>
              <a:t>Не берём на себя ответственность за конечное выполнение рекомендаций – это задача будущих этапов разработки и внедрения.</a:t>
            </a:r>
            <a:endParaRPr sz="1600">
              <a:solidFill>
                <a:srgbClr val="0E2D69"/>
              </a:solidFill>
            </a:endParaRPr>
          </a:p>
        </p:txBody>
      </p:sp>
      <p:sp>
        <p:nvSpPr>
          <p:cNvPr id="431" name="Google Shape;431;p84"/>
          <p:cNvSpPr txBox="1"/>
          <p:nvPr/>
        </p:nvSpPr>
        <p:spPr>
          <a:xfrm>
            <a:off x="6172250" y="2226050"/>
            <a:ext cx="440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0E2D69"/>
                </a:solidFill>
              </a:rPr>
              <a:t>То, что мы </a:t>
            </a:r>
            <a:r>
              <a:rPr b="1" lang="ru-RU" sz="2400">
                <a:solidFill>
                  <a:srgbClr val="0E2D69"/>
                </a:solidFill>
              </a:rPr>
              <a:t>не</a:t>
            </a:r>
            <a:r>
              <a:rPr lang="ru-RU" sz="2400">
                <a:solidFill>
                  <a:srgbClr val="0E2D69"/>
                </a:solidFill>
              </a:rPr>
              <a:t> </a:t>
            </a:r>
            <a:r>
              <a:rPr b="1" lang="ru-RU" sz="2400">
                <a:solidFill>
                  <a:srgbClr val="0E2D69"/>
                </a:solidFill>
              </a:rPr>
              <a:t>делаем</a:t>
            </a:r>
            <a:endParaRPr b="1" i="0" sz="2400" u="none" cap="none" strike="noStrike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5"/>
          <p:cNvSpPr txBox="1"/>
          <p:nvPr>
            <p:ph type="title"/>
          </p:nvPr>
        </p:nvSpPr>
        <p:spPr>
          <a:xfrm>
            <a:off x="692900" y="1209225"/>
            <a:ext cx="67944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3400">
                <a:solidFill>
                  <a:srgbClr val="002060"/>
                </a:solidFill>
              </a:rPr>
              <a:t>AS IS</a:t>
            </a:r>
            <a:endParaRPr b="1" sz="3400">
              <a:solidFill>
                <a:srgbClr val="002060"/>
              </a:solidFill>
            </a:endParaRPr>
          </a:p>
        </p:txBody>
      </p:sp>
      <p:sp>
        <p:nvSpPr>
          <p:cNvPr id="437" name="Google Shape;437;p85"/>
          <p:cNvSpPr txBox="1"/>
          <p:nvPr/>
        </p:nvSpPr>
        <p:spPr>
          <a:xfrm>
            <a:off x="540600" y="2079525"/>
            <a:ext cx="106155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0E2D69"/>
                </a:solidFill>
              </a:rPr>
              <a:t>Я, как доверенное лицо, могу посещать отделение банка и предъявлять свою бумажную доверенность, чтобы мои операции были выполнены согласно внутренним требованиям безопасности, поскольку система не поддерживает удалённую аутентификацию и цифровую проверку доверенности. При обращении в контактный центр (КЦ), я могу позвонить для получения информации о процессе обслуживания, но оператор КЦ способен предоставить только общие сведения, например, о необходимости посещения отделения с бумажной доверенностью. Оператор КЦ не может выполнить какие-либо операции от моего имени удаленно или проверить мою доверенность, так как такие механизмы отсутствуют в текущей системе.</a:t>
            </a:r>
            <a:endParaRPr sz="1600">
              <a:solidFill>
                <a:srgbClr val="0E2D6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E2D69"/>
              </a:solidFill>
            </a:endParaRPr>
          </a:p>
        </p:txBody>
      </p:sp>
      <p:sp>
        <p:nvSpPr>
          <p:cNvPr id="438" name="Google Shape;438;p85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5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85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6"/>
          <p:cNvSpPr txBox="1"/>
          <p:nvPr>
            <p:ph type="title"/>
          </p:nvPr>
        </p:nvSpPr>
        <p:spPr>
          <a:xfrm>
            <a:off x="692900" y="1209225"/>
            <a:ext cx="67944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ru-RU" sz="3400">
                <a:solidFill>
                  <a:srgbClr val="002060"/>
                </a:solidFill>
              </a:rPr>
              <a:t>TO BE</a:t>
            </a:r>
            <a:endParaRPr b="1" sz="3400">
              <a:solidFill>
                <a:srgbClr val="002060"/>
              </a:solidFill>
            </a:endParaRPr>
          </a:p>
        </p:txBody>
      </p:sp>
      <p:sp>
        <p:nvSpPr>
          <p:cNvPr id="446" name="Google Shape;446;p86"/>
          <p:cNvSpPr txBox="1"/>
          <p:nvPr/>
        </p:nvSpPr>
        <p:spPr>
          <a:xfrm>
            <a:off x="540600" y="2079525"/>
            <a:ext cx="11064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0E2D69"/>
                </a:solidFill>
              </a:rPr>
              <a:t>Я, как доверенное лицо, хочу авторизоваться удалённо, используя мобильное приложение с подтверждением номера телефона, загружать и проходить цифровую проверку доверенности, чтобы выполнять расширенный список банковских операций и получать дополнительную защиту через мониторинг подозрительной активности и контроль фрода. При обращении в контактный центр (КЦ), я могу получить помощь с процессом удаленной авторизации и загрузкой цифровой доверенности — оператор КЦ предоставит инструкции по использованию мобильного приложения и решению технических вопросов. Если моя цифровая доверенность проверена, оператор КЦ сможет выполнить определенные операции от моего имени удаленно. Кроме того, в случае подозрительной активности оператор КЦ может связаться со мной для подтверждения операций.</a:t>
            </a:r>
            <a:endParaRPr sz="1600">
              <a:solidFill>
                <a:srgbClr val="0E2D6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E2D69"/>
              </a:solidFill>
            </a:endParaRPr>
          </a:p>
        </p:txBody>
      </p:sp>
      <p:sp>
        <p:nvSpPr>
          <p:cNvPr id="447" name="Google Shape;447;p86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6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6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7"/>
          <p:cNvSpPr txBox="1"/>
          <p:nvPr>
            <p:ph type="title"/>
          </p:nvPr>
        </p:nvSpPr>
        <p:spPr>
          <a:xfrm>
            <a:off x="474125" y="1295822"/>
            <a:ext cx="10972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 sz="3000">
                <a:solidFill>
                  <a:srgbClr val="002060"/>
                </a:solidFill>
              </a:rPr>
              <a:t>Ф</a:t>
            </a:r>
            <a:r>
              <a:rPr b="1" lang="ru-RU" sz="3000">
                <a:solidFill>
                  <a:srgbClr val="002060"/>
                </a:solidFill>
              </a:rPr>
              <a:t>ункциональные требования</a:t>
            </a:r>
            <a:endParaRPr b="1" sz="30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7"/>
          <p:cNvSpPr txBox="1"/>
          <p:nvPr>
            <p:ph idx="1" type="subTitle"/>
          </p:nvPr>
        </p:nvSpPr>
        <p:spPr>
          <a:xfrm>
            <a:off x="474125" y="1991825"/>
            <a:ext cx="10972500" cy="43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Поддержка основных каналов.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Единая учётная запись.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Автоматизация типовых операций.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Механизм обратной связи: система предлагает оценить качество обслуживания.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Личный кабинет, предоставляющий информацию о действующих доверенностях, их статусах.</a:t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AutoNum type="arabicPeriod"/>
            </a:pPr>
            <a:r>
              <a:rPr lang="ru-RU">
                <a:solidFill>
                  <a:srgbClr val="002060"/>
                </a:solidFill>
              </a:rPr>
              <a:t>Отчетность по статистике идентификаций, времени обработки и уровню удовлетворённости.</a:t>
            </a:r>
            <a:endParaRPr sz="1400">
              <a:solidFill>
                <a:srgbClr val="0E2D69"/>
              </a:solidFill>
            </a:endParaRPr>
          </a:p>
        </p:txBody>
      </p:sp>
      <p:sp>
        <p:nvSpPr>
          <p:cNvPr id="456" name="Google Shape;456;p87"/>
          <p:cNvSpPr txBox="1"/>
          <p:nvPr>
            <p:ph idx="4294967295" type="body"/>
          </p:nvPr>
        </p:nvSpPr>
        <p:spPr>
          <a:xfrm>
            <a:off x="62600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87"/>
          <p:cNvSpPr txBox="1"/>
          <p:nvPr>
            <p:ph idx="4294967295" type="body"/>
          </p:nvPr>
        </p:nvSpPr>
        <p:spPr>
          <a:xfrm>
            <a:off x="3459240" y="548640"/>
            <a:ext cx="2069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200" u="none" cap="none" strike="noStrike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rPr>
              <a:t>Бизнес-информатика</a:t>
            </a:r>
            <a:endParaRPr b="0" i="0" sz="1200" u="none" cap="none" strike="noStrike">
              <a:solidFill>
                <a:srgbClr val="0E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7"/>
          <p:cNvSpPr txBox="1"/>
          <p:nvPr>
            <p:ph idx="4294967295" type="body"/>
          </p:nvPr>
        </p:nvSpPr>
        <p:spPr>
          <a:xfrm>
            <a:off x="1143720" y="541080"/>
            <a:ext cx="190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ru-RU" sz="1600" u="none" cap="none" strike="noStrike">
                <a:solidFill>
                  <a:srgbClr val="0F2C68"/>
                </a:solidFill>
                <a:latin typeface="Arial"/>
                <a:ea typeface="Arial"/>
                <a:cs typeface="Arial"/>
                <a:sym typeface="Arial"/>
              </a:rPr>
              <a:t>Высшая школа бизнеса</a:t>
            </a:r>
            <a:endParaRPr b="0" i="0" sz="1600" u="none" cap="none" strike="noStrike">
              <a:solidFill>
                <a:srgbClr val="0F2C6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